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8"/>
  </p:notesMasterIdLst>
  <p:sldIdLst>
    <p:sldId id="268" r:id="rId2"/>
    <p:sldId id="285" r:id="rId3"/>
    <p:sldId id="278" r:id="rId4"/>
    <p:sldId id="283" r:id="rId5"/>
    <p:sldId id="284" r:id="rId6"/>
    <p:sldId id="286" r:id="rId7"/>
    <p:sldId id="287" r:id="rId8"/>
    <p:sldId id="288" r:id="rId9"/>
    <p:sldId id="281" r:id="rId10"/>
    <p:sldId id="1470" r:id="rId11"/>
    <p:sldId id="1471" r:id="rId12"/>
    <p:sldId id="1461" r:id="rId13"/>
    <p:sldId id="1454" r:id="rId14"/>
    <p:sldId id="289" r:id="rId15"/>
    <p:sldId id="1462" r:id="rId16"/>
    <p:sldId id="1464" r:id="rId17"/>
    <p:sldId id="1463" r:id="rId18"/>
    <p:sldId id="1465" r:id="rId19"/>
    <p:sldId id="1466" r:id="rId20"/>
    <p:sldId id="747" r:id="rId21"/>
    <p:sldId id="1467" r:id="rId22"/>
    <p:sldId id="882" r:id="rId23"/>
    <p:sldId id="1468" r:id="rId24"/>
    <p:sldId id="1469" r:id="rId25"/>
    <p:sldId id="1472" r:id="rId26"/>
    <p:sldId id="14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8413" autoAdjust="0"/>
  </p:normalViewPr>
  <p:slideViewPr>
    <p:cSldViewPr snapToGrid="0">
      <p:cViewPr varScale="1">
        <p:scale>
          <a:sx n="113" d="100"/>
          <a:sy n="113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EE36A-80F0-493B-8399-E16DE5C11BEB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78B51-5047-408F-866C-054737DFB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4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 all the problem can be solved by a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world has randomness. Nothing is sure. We are lack of some information to make decision.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You may be confused about how to add z.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47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 all the problem can be solved by a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world has randomness. Nothing is sure. We are lack of some information to make decision.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You may be confused about how to add z.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13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 all the problem can be solved by a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world has randomness. Nothing is sure. We are lack of some information to make decision.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You may be confused about how to add z.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63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 all the problem can be solved by a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world has randomness. Nothing is sure. We are lack of some information to make decision.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You may be confused about how to add z.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9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DEF51-542F-46EE-BED1-D95B1201EC9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4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B4B3F-5777-43E0-9C52-8A7D3176A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D89409-D476-452D-8AE4-792CB3EC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FA7AC2-C188-4ED3-B261-AB0E4E56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D2E249-CC35-4B53-9E9B-CE6AA3D0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39ACA-8F76-4E8F-A2B7-EE46B2EE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04C90-979E-46A2-B684-36A274A6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66E6AD-8E00-415A-8767-CB5B246B5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0772-678B-4FE6-9AC8-276DBC38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4F39A-45E9-493E-8335-FA9562EA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9BD62-73D0-4455-ABB4-16BD3937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6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9BABE5-F5D5-4074-9446-676C24887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042290-3247-4CE3-9861-88B0050EB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C8142-750F-41D5-973E-94B50FA9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78E221-AAD5-4231-94DA-56482692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00BD8D-1BA7-411C-9C36-15F81741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3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79332-7BB6-43D3-95B7-009ED0AA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92D35B-53EB-4AB6-A945-EB9BC96A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2ABF4-492A-4C6D-88D5-E11A6CB3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644AC2-388B-4F67-8B31-2B432D84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BD8E2-C62C-46AE-AEE2-3F091F8E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4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4D6D8-2DC8-4F39-8B39-A57F2D3E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EB0A3-69FC-461F-8330-5085AD157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319382-60A6-4331-A79B-6AA80311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C4BDC5-DC0C-4DF1-AD15-1F906C90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8D8667-CDA2-4A44-9BC3-494ED1A1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5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F91CD-124A-4E25-B97B-216FDCEE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58BA9F-7B61-468B-8C91-C9F5404F3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9A1613-CA72-4F42-891E-71D465FEC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EF2C61-8B91-4F3E-A019-5F251E3A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74D5CB-A074-43C0-87B7-27BCBE73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54BF3-0D9F-45D9-AFCE-E916D1B3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5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7A844-0241-41DB-AD4A-0903BAB5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3523C-8252-4F5E-ABF8-E84233063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C0048C-4E76-4869-AC90-FA6C28C5A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034026-CFAB-4E73-BA77-B23605F3E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681995-D198-4F8B-A877-5AEDC717A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B1097B-8691-4DA6-AEE1-0894A2C99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D1DF50-3B5F-489E-B147-035997CE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F37D06-56DC-40FF-99FF-73FD17C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1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77F63-20A5-4850-A9CA-17D449C9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32F10-4DA1-4BB9-A0EE-481E4227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AFA2F5-7B16-4D90-82F8-EEFE3287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C5E8F4-4A5E-425A-BB1B-3764996A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5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3E5592-9988-4910-A37B-7E88160A6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702FDC-0571-45D3-9350-53DDE5A2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890364-01EF-49E5-A323-7E9D173F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8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7CA5A-1D7A-4CC3-9E9F-20DD039E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78C2F4-B9D7-4562-AAE6-E11C52A9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F18B46-2FB2-41AA-84B5-D94F6357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FF5600-8FD8-4268-99A8-1BFA11B2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DD6404-E542-41B1-8848-FA427CA3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63FDEA-B789-4B6F-9BE6-B2A711AD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3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A2FD6-FFBE-4207-8B8A-0763DB84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239B7B-07EA-45F4-9476-DB49719E4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972F2-5B55-43CA-87DC-DC6973079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1D3493-011D-44E1-8DD8-A565A63D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B53402-F320-44BA-A56B-CBA7A81F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DE8294-589C-4B44-BF38-89394D24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8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68514D-2690-4698-B7AB-B8C86C7A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59A6E5-1B59-45D3-91D7-C41B71E1D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ADA1F9-F794-4ECF-9CA5-E3E8242F6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BD6C-5F7D-44C5-AC9F-ABD51734826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240C4-A886-419B-B910-08FA2665A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94E65F-2775-4EA0-90B1-9C0996DC3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0.jpg"/><Relationship Id="rId5" Type="http://schemas.openxmlformats.org/officeDocument/2006/relationships/image" Target="../media/image49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8.png"/><Relationship Id="rId7" Type="http://schemas.openxmlformats.org/officeDocument/2006/relationships/image" Target="../media/image2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32.png"/><Relationship Id="rId5" Type="http://schemas.openxmlformats.org/officeDocument/2006/relationships/image" Target="../media/image23.jp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jpg"/><Relationship Id="rId3" Type="http://schemas.openxmlformats.org/officeDocument/2006/relationships/image" Target="../media/image31.png"/><Relationship Id="rId7" Type="http://schemas.openxmlformats.org/officeDocument/2006/relationships/image" Target="../media/image21.jpg"/><Relationship Id="rId12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36.jpg"/><Relationship Id="rId5" Type="http://schemas.openxmlformats.org/officeDocument/2006/relationships/image" Target="../media/image20.jpg"/><Relationship Id="rId10" Type="http://schemas.openxmlformats.org/officeDocument/2006/relationships/image" Target="../media/image35.jpg"/><Relationship Id="rId4" Type="http://schemas.openxmlformats.org/officeDocument/2006/relationships/image" Target="../media/image23.jpg"/><Relationship Id="rId9" Type="http://schemas.openxmlformats.org/officeDocument/2006/relationships/image" Target="../media/image34.jpg"/><Relationship Id="rId1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39317A-46B5-49A8-91BF-8028AB66551B}"/>
              </a:ext>
            </a:extLst>
          </p:cNvPr>
          <p:cNvSpPr txBox="1"/>
          <p:nvPr/>
        </p:nvSpPr>
        <p:spPr>
          <a:xfrm>
            <a:off x="4315512" y="697393"/>
            <a:ext cx="356097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115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6F034C-1926-4B27-9307-CE753C85E2D9}"/>
              </a:ext>
            </a:extLst>
          </p:cNvPr>
          <p:cNvSpPr txBox="1"/>
          <p:nvPr/>
        </p:nvSpPr>
        <p:spPr>
          <a:xfrm>
            <a:off x="4718833" y="5468109"/>
            <a:ext cx="2868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20121034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</a:rPr>
              <a:t>胡才郁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       	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32A045-B251-B312-68BD-C5D3BFEFAB20}"/>
              </a:ext>
            </a:extLst>
          </p:cNvPr>
          <p:cNvSpPr txBox="1"/>
          <p:nvPr/>
        </p:nvSpPr>
        <p:spPr>
          <a:xfrm>
            <a:off x="4990202" y="2605256"/>
            <a:ext cx="2325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2800" b="1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对抗生成网络</a:t>
            </a:r>
            <a:endParaRPr lang="en-US" sz="2800" b="1" dirty="0"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CFD9F4-0BF9-ED31-5A6B-4B36C35D4971}"/>
              </a:ext>
            </a:extLst>
          </p:cNvPr>
          <p:cNvSpPr txBox="1"/>
          <p:nvPr/>
        </p:nvSpPr>
        <p:spPr>
          <a:xfrm>
            <a:off x="3598696" y="2486753"/>
            <a:ext cx="510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altLang="zh-CN" sz="2400" dirty="0"/>
              <a:t>Generative adversarial Network</a:t>
            </a:r>
            <a:endParaRPr lang="en-US" sz="8800" dirty="0"/>
          </a:p>
        </p:txBody>
      </p:sp>
      <p:pic>
        <p:nvPicPr>
          <p:cNvPr id="4" name="图片 3" descr="棕色的马&#10;&#10;描述已自动生成">
            <a:extLst>
              <a:ext uri="{FF2B5EF4-FFF2-40B4-BE49-F238E27FC236}">
                <a16:creationId xmlns:a16="http://schemas.microsoft.com/office/drawing/2014/main" id="{37107687-3BDD-802E-5012-C1EAA7D11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81" y="3858587"/>
            <a:ext cx="4267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4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9AA9B2A-290D-5742-8FF0-A3AD8FB8ACAE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352F9E-2FF8-1A7D-57F0-455D52367A61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C6ADEF1-2578-C431-C345-F63D768F5ACE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9A0FD88-2AF1-9398-2834-4513E031F13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4D495C-39D1-8960-EA7A-A96B0ADAD9F8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0896543-0345-68FD-5197-E7082D5BDB9B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3FD307B-8BD7-132D-0948-6E5773AC4533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3CDE8B7-1902-399C-942B-9DD8FE15570E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6ED7B54-335B-5883-6E81-C2610EF7C98C}"/>
              </a:ext>
            </a:extLst>
          </p:cNvPr>
          <p:cNvSpPr txBox="1"/>
          <p:nvPr/>
        </p:nvSpPr>
        <p:spPr>
          <a:xfrm>
            <a:off x="6339125" y="1697341"/>
            <a:ext cx="8835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N</a:t>
            </a:r>
            <a:endParaRPr lang="en-US" sz="66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47AF85D-9138-23FE-B041-613AA97EBC77}"/>
              </a:ext>
            </a:extLst>
          </p:cNvPr>
          <p:cNvSpPr txBox="1"/>
          <p:nvPr/>
        </p:nvSpPr>
        <p:spPr>
          <a:xfrm>
            <a:off x="5661793" y="2807479"/>
            <a:ext cx="223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sz="3600" dirty="0"/>
              <a:t>Network</a:t>
            </a:r>
            <a:endParaRPr lang="en-US" sz="3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E9FB5B-146F-7492-463B-A63C6B2590F7}"/>
              </a:ext>
            </a:extLst>
          </p:cNvPr>
          <p:cNvSpPr txBox="1"/>
          <p:nvPr/>
        </p:nvSpPr>
        <p:spPr>
          <a:xfrm>
            <a:off x="4782611" y="3468035"/>
            <a:ext cx="399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sz="3600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神经网络</a:t>
            </a:r>
            <a:r>
              <a:rPr lang="en-US" altLang="zh-CN" sz="3600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 </a:t>
            </a:r>
            <a:r>
              <a:rPr lang="zh-CN" altLang="en-US" sz="3600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深度学习</a:t>
            </a:r>
            <a:endParaRPr lang="en-US" altLang="zh-CN" sz="3600" b="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38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9AA9B2A-290D-5742-8FF0-A3AD8FB8ACAE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352F9E-2FF8-1A7D-57F0-455D52367A61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C6ADEF1-2578-C431-C345-F63D768F5ACE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9A0FD88-2AF1-9398-2834-4513E031F13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4D495C-39D1-8960-EA7A-A96B0ADAD9F8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0896543-0345-68FD-5197-E7082D5BDB9B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3FD307B-8BD7-132D-0948-6E5773AC4533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3CDE8B7-1902-399C-942B-9DD8FE15570E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6ED7B54-335B-5883-6E81-C2610EF7C98C}"/>
              </a:ext>
            </a:extLst>
          </p:cNvPr>
          <p:cNvSpPr txBox="1"/>
          <p:nvPr/>
        </p:nvSpPr>
        <p:spPr>
          <a:xfrm>
            <a:off x="10799578" y="182306"/>
            <a:ext cx="755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 u="sng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47AF85D-9138-23FE-B041-613AA97EBC77}"/>
              </a:ext>
            </a:extLst>
          </p:cNvPr>
          <p:cNvSpPr txBox="1"/>
          <p:nvPr/>
        </p:nvSpPr>
        <p:spPr>
          <a:xfrm>
            <a:off x="10286776" y="1143539"/>
            <a:ext cx="178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3FF325-8DA2-AB4D-7ED6-31E0DF917639}"/>
              </a:ext>
            </a:extLst>
          </p:cNvPr>
          <p:cNvSpPr txBox="1"/>
          <p:nvPr/>
        </p:nvSpPr>
        <p:spPr>
          <a:xfrm>
            <a:off x="7324536" y="2052460"/>
            <a:ext cx="1394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1</a:t>
            </a:r>
            <a:r>
              <a:rPr lang="zh-CN" altLang="en-US" sz="4800" dirty="0"/>
              <a:t> </a:t>
            </a:r>
            <a:r>
              <a:rPr lang="en-US" altLang="zh-CN" sz="4800" dirty="0"/>
              <a:t>=</a:t>
            </a:r>
            <a:r>
              <a:rPr lang="zh-CN" altLang="en-US" sz="4800" dirty="0"/>
              <a:t> </a:t>
            </a:r>
            <a:r>
              <a:rPr lang="en-US" altLang="zh-CN" sz="4800" dirty="0"/>
              <a:t>2</a:t>
            </a:r>
            <a:endParaRPr lang="en-US" sz="4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D66CA5-1AF3-FFFE-5D66-999FEB384653}"/>
              </a:ext>
            </a:extLst>
          </p:cNvPr>
          <p:cNvSpPr txBox="1"/>
          <p:nvPr/>
        </p:nvSpPr>
        <p:spPr>
          <a:xfrm>
            <a:off x="6674848" y="2118602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4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DBA4D2-7432-F87B-70C8-1360F156811F}"/>
              </a:ext>
            </a:extLst>
          </p:cNvPr>
          <p:cNvSpPr txBox="1"/>
          <p:nvPr/>
        </p:nvSpPr>
        <p:spPr>
          <a:xfrm>
            <a:off x="5994629" y="205245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66A6B-EE53-F3AB-A0A4-711098491572}"/>
              </a:ext>
            </a:extLst>
          </p:cNvPr>
          <p:cNvSpPr txBox="1"/>
          <p:nvPr/>
        </p:nvSpPr>
        <p:spPr>
          <a:xfrm>
            <a:off x="6638267" y="205246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4800" dirty="0"/>
              <a:t>+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B6E10B-243E-8EA7-19F0-98300B17A37C}"/>
              </a:ext>
            </a:extLst>
          </p:cNvPr>
          <p:cNvSpPr txBox="1"/>
          <p:nvPr/>
        </p:nvSpPr>
        <p:spPr>
          <a:xfrm>
            <a:off x="4398015" y="5563570"/>
            <a:ext cx="6481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zh-CN" altLang="en-US" dirty="0"/>
              <a:t>已知输入，已知输出，求作用在输入上的函数</a:t>
            </a:r>
            <a:r>
              <a:rPr lang="en-US" altLang="zh-CN" dirty="0"/>
              <a:t>F</a:t>
            </a:r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DB1259-BCCE-EE3D-4A35-573E45C93F55}"/>
              </a:ext>
            </a:extLst>
          </p:cNvPr>
          <p:cNvSpPr txBox="1"/>
          <p:nvPr/>
        </p:nvSpPr>
        <p:spPr>
          <a:xfrm>
            <a:off x="3316629" y="3547703"/>
            <a:ext cx="21627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已知：输入</a:t>
            </a:r>
            <a:r>
              <a:rPr lang="en-US" altLang="zh-CN" sz="2800" dirty="0"/>
              <a:t>1</a:t>
            </a:r>
          </a:p>
          <a:p>
            <a:r>
              <a:rPr lang="en-US" altLang="zh-CN" sz="2800" dirty="0"/>
              <a:t>             </a:t>
            </a:r>
            <a:r>
              <a:rPr lang="zh-CN" altLang="en-US" sz="2800" dirty="0"/>
              <a:t>输出</a:t>
            </a:r>
            <a:r>
              <a:rPr lang="en-US" altLang="zh-CN" sz="2800" dirty="0"/>
              <a:t>2</a:t>
            </a:r>
          </a:p>
          <a:p>
            <a:endParaRPr 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55D930-7AA0-4399-CEAE-CCE14A490BDF}"/>
              </a:ext>
            </a:extLst>
          </p:cNvPr>
          <p:cNvSpPr txBox="1"/>
          <p:nvPr/>
        </p:nvSpPr>
        <p:spPr>
          <a:xfrm>
            <a:off x="3316629" y="4622356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求：</a:t>
            </a:r>
            <a:r>
              <a:rPr lang="en-US" altLang="zh-CN" sz="2800" dirty="0"/>
              <a:t>+  </a:t>
            </a:r>
            <a:endParaRPr 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34E154-FE64-FC25-6066-4AA39C0C8227}"/>
              </a:ext>
            </a:extLst>
          </p:cNvPr>
          <p:cNvSpPr txBox="1"/>
          <p:nvPr/>
        </p:nvSpPr>
        <p:spPr>
          <a:xfrm>
            <a:off x="2967777" y="6214029"/>
            <a:ext cx="691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zh-CN" altLang="en-US" sz="1800" dirty="0"/>
              <a:t>所谓深度学习的“深度”：使用了层数较深的神经网络，来拟合函数</a:t>
            </a:r>
            <a:r>
              <a:rPr lang="en-US" altLang="zh-CN" sz="1800" dirty="0"/>
              <a:t>F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116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github.com/dyelax/Adversarial_Video_Generation/raw/master/Results/Gifs/5_Comparison.gif">
            <a:extLst>
              <a:ext uri="{FF2B5EF4-FFF2-40B4-BE49-F238E27FC236}">
                <a16:creationId xmlns:a16="http://schemas.microsoft.com/office/drawing/2014/main" id="{6B892A72-BA76-4D19-9288-09E95F189D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33" y="1423891"/>
            <a:ext cx="8201160" cy="41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075A401-8945-42BA-BBF4-F32275143007}"/>
              </a:ext>
            </a:extLst>
          </p:cNvPr>
          <p:cNvSpPr/>
          <p:nvPr/>
        </p:nvSpPr>
        <p:spPr>
          <a:xfrm>
            <a:off x="1140711" y="1358561"/>
            <a:ext cx="10790032" cy="6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99C300F-BDE8-4887-A842-C5BA976EF3C5}"/>
              </a:ext>
            </a:extLst>
          </p:cNvPr>
          <p:cNvSpPr txBox="1"/>
          <p:nvPr/>
        </p:nvSpPr>
        <p:spPr>
          <a:xfrm>
            <a:off x="3219532" y="5589801"/>
            <a:ext cx="174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Video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AA9B2A-290D-5742-8FF0-A3AD8FB8ACAE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352F9E-2FF8-1A7D-57F0-455D52367A61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C6ADEF1-2578-C431-C345-F63D768F5ACE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9A0FD88-2AF1-9398-2834-4513E031F13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4D495C-39D1-8960-EA7A-A96B0ADAD9F8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0896543-0345-68FD-5197-E7082D5BDB9B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3FD307B-8BD7-132D-0948-6E5773AC4533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3CDE8B7-1902-399C-942B-9DD8FE15570E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88159F0-6710-260B-EB93-DC8156F0C52D}"/>
              </a:ext>
            </a:extLst>
          </p:cNvPr>
          <p:cNvSpPr/>
          <p:nvPr/>
        </p:nvSpPr>
        <p:spPr>
          <a:xfrm>
            <a:off x="5384034" y="1116128"/>
            <a:ext cx="5820229" cy="5493882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5F9B73E-4C6F-3B67-BC4E-1B4E33777078}"/>
              </a:ext>
            </a:extLst>
          </p:cNvPr>
          <p:cNvGrpSpPr/>
          <p:nvPr/>
        </p:nvGrpSpPr>
        <p:grpSpPr>
          <a:xfrm>
            <a:off x="5554357" y="1524109"/>
            <a:ext cx="5141254" cy="4576376"/>
            <a:chOff x="5554357" y="1524109"/>
            <a:chExt cx="5141254" cy="4576376"/>
          </a:xfrm>
        </p:grpSpPr>
        <p:sp>
          <p:nvSpPr>
            <p:cNvPr id="79" name="文字方塊 5">
              <a:extLst>
                <a:ext uri="{FF2B5EF4-FFF2-40B4-BE49-F238E27FC236}">
                  <a16:creationId xmlns:a16="http://schemas.microsoft.com/office/drawing/2014/main" id="{C3B13A59-7BB0-184B-61EA-F2D1B24C060A}"/>
                </a:ext>
              </a:extLst>
            </p:cNvPr>
            <p:cNvSpPr txBox="1"/>
            <p:nvPr/>
          </p:nvSpPr>
          <p:spPr>
            <a:xfrm>
              <a:off x="5653235" y="1524109"/>
              <a:ext cx="28302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i="1" u="sng" dirty="0"/>
                <a:t>Video Prediction </a:t>
              </a:r>
              <a:endParaRPr lang="zh-TW" altLang="en-US" sz="2800" b="1" i="1" u="sng" dirty="0"/>
            </a:p>
          </p:txBody>
        </p:sp>
        <p:sp>
          <p:nvSpPr>
            <p:cNvPr id="80" name="矩形: 圓角 14">
              <a:extLst>
                <a:ext uri="{FF2B5EF4-FFF2-40B4-BE49-F238E27FC236}">
                  <a16:creationId xmlns:a16="http://schemas.microsoft.com/office/drawing/2014/main" id="{F0AF8264-D7AF-33FC-F3D7-DAF99BA3511C}"/>
                </a:ext>
              </a:extLst>
            </p:cNvPr>
            <p:cNvSpPr/>
            <p:nvPr/>
          </p:nvSpPr>
          <p:spPr>
            <a:xfrm>
              <a:off x="7743473" y="2816866"/>
              <a:ext cx="1557718" cy="11335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Network</a:t>
              </a:r>
              <a:endParaRPr lang="zh-TW" altLang="en-US" sz="2800" dirty="0"/>
            </a:p>
          </p:txBody>
        </p:sp>
        <p:cxnSp>
          <p:nvCxnSpPr>
            <p:cNvPr id="81" name="直線單箭頭接點 16">
              <a:extLst>
                <a:ext uri="{FF2B5EF4-FFF2-40B4-BE49-F238E27FC236}">
                  <a16:creationId xmlns:a16="http://schemas.microsoft.com/office/drawing/2014/main" id="{636FB9CF-ADA4-90F2-F83F-73C8F1EEC399}"/>
                </a:ext>
              </a:extLst>
            </p:cNvPr>
            <p:cNvCxnSpPr>
              <a:cxnSpLocks/>
            </p:cNvCxnSpPr>
            <p:nvPr/>
          </p:nvCxnSpPr>
          <p:spPr>
            <a:xfrm>
              <a:off x="7264322" y="3412673"/>
              <a:ext cx="44031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23">
              <a:extLst>
                <a:ext uri="{FF2B5EF4-FFF2-40B4-BE49-F238E27FC236}">
                  <a16:creationId xmlns:a16="http://schemas.microsoft.com/office/drawing/2014/main" id="{2F975AB6-85AC-2AA0-136D-8E32D46D1E96}"/>
                </a:ext>
              </a:extLst>
            </p:cNvPr>
            <p:cNvCxnSpPr>
              <a:cxnSpLocks/>
            </p:cNvCxnSpPr>
            <p:nvPr/>
          </p:nvCxnSpPr>
          <p:spPr>
            <a:xfrm>
              <a:off x="9376151" y="3369585"/>
              <a:ext cx="44031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圖片 24">
              <a:extLst>
                <a:ext uri="{FF2B5EF4-FFF2-40B4-BE49-F238E27FC236}">
                  <a16:creationId xmlns:a16="http://schemas.microsoft.com/office/drawing/2014/main" id="{8F4FC123-9228-F9B0-3ED9-1424F8FC2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6151" y="4382529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29">
                  <a:extLst>
                    <a:ext uri="{FF2B5EF4-FFF2-40B4-BE49-F238E27FC236}">
                      <a16:creationId xmlns:a16="http://schemas.microsoft.com/office/drawing/2014/main" id="{0A07D3A4-445F-067C-480A-294336DE256E}"/>
                    </a:ext>
                  </a:extLst>
                </p:cNvPr>
                <p:cNvSpPr txBox="1"/>
                <p:nvPr/>
              </p:nvSpPr>
              <p:spPr>
                <a:xfrm>
                  <a:off x="9816461" y="3119616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84" name="文字方塊 29">
                  <a:extLst>
                    <a:ext uri="{FF2B5EF4-FFF2-40B4-BE49-F238E27FC236}">
                      <a16:creationId xmlns:a16="http://schemas.microsoft.com/office/drawing/2014/main" id="{0A07D3A4-445F-067C-480A-294336DE2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6461" y="3119616"/>
                  <a:ext cx="43037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線單箭頭接點 32">
              <a:extLst>
                <a:ext uri="{FF2B5EF4-FFF2-40B4-BE49-F238E27FC236}">
                  <a16:creationId xmlns:a16="http://schemas.microsoft.com/office/drawing/2014/main" id="{3E83B472-34C7-E1CF-82F1-5BA56101CEE3}"/>
                </a:ext>
              </a:extLst>
            </p:cNvPr>
            <p:cNvCxnSpPr/>
            <p:nvPr/>
          </p:nvCxnSpPr>
          <p:spPr>
            <a:xfrm>
              <a:off x="10031648" y="3645624"/>
              <a:ext cx="0" cy="59092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33">
              <a:extLst>
                <a:ext uri="{FF2B5EF4-FFF2-40B4-BE49-F238E27FC236}">
                  <a16:creationId xmlns:a16="http://schemas.microsoft.com/office/drawing/2014/main" id="{DD715F5D-5D35-3C02-142F-3E12EF758884}"/>
                </a:ext>
              </a:extLst>
            </p:cNvPr>
            <p:cNvSpPr txBox="1"/>
            <p:nvPr/>
          </p:nvSpPr>
          <p:spPr>
            <a:xfrm>
              <a:off x="5870144" y="4474111"/>
              <a:ext cx="1431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Previous frames</a:t>
              </a:r>
              <a:endParaRPr lang="zh-TW" altLang="en-US" sz="2400" dirty="0"/>
            </a:p>
          </p:txBody>
        </p:sp>
        <p:sp>
          <p:nvSpPr>
            <p:cNvPr id="87" name="文字方塊 34">
              <a:extLst>
                <a:ext uri="{FF2B5EF4-FFF2-40B4-BE49-F238E27FC236}">
                  <a16:creationId xmlns:a16="http://schemas.microsoft.com/office/drawing/2014/main" id="{26FF9E4E-CCAF-40C0-EB16-843C1B5B7420}"/>
                </a:ext>
              </a:extLst>
            </p:cNvPr>
            <p:cNvSpPr txBox="1"/>
            <p:nvPr/>
          </p:nvSpPr>
          <p:spPr>
            <a:xfrm>
              <a:off x="8565265" y="4662343"/>
              <a:ext cx="1431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frame</a:t>
              </a:r>
              <a:endParaRPr lang="zh-TW" altLang="en-US" sz="2400" dirty="0"/>
            </a:p>
          </p:txBody>
        </p:sp>
        <p:grpSp>
          <p:nvGrpSpPr>
            <p:cNvPr id="88" name="群組 21">
              <a:extLst>
                <a:ext uri="{FF2B5EF4-FFF2-40B4-BE49-F238E27FC236}">
                  <a16:creationId xmlns:a16="http://schemas.microsoft.com/office/drawing/2014/main" id="{ED72C744-1408-D987-4BC6-DA8A3EE8BF31}"/>
                </a:ext>
              </a:extLst>
            </p:cNvPr>
            <p:cNvGrpSpPr/>
            <p:nvPr/>
          </p:nvGrpSpPr>
          <p:grpSpPr>
            <a:xfrm>
              <a:off x="5554357" y="2547716"/>
              <a:ext cx="1965779" cy="1744920"/>
              <a:chOff x="3747405" y="3659303"/>
              <a:chExt cx="1965779" cy="1744920"/>
            </a:xfrm>
          </p:grpSpPr>
          <p:pic>
            <p:nvPicPr>
              <p:cNvPr id="89" name="圖片 20">
                <a:extLst>
                  <a:ext uri="{FF2B5EF4-FFF2-40B4-BE49-F238E27FC236}">
                    <a16:creationId xmlns:a16="http://schemas.microsoft.com/office/drawing/2014/main" id="{03D7ACEA-0DF0-2BA1-7D05-55307E559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3724" y="3677523"/>
                <a:ext cx="1319460" cy="1717956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90" name="圖片 19">
                <a:extLst>
                  <a:ext uri="{FF2B5EF4-FFF2-40B4-BE49-F238E27FC236}">
                    <a16:creationId xmlns:a16="http://schemas.microsoft.com/office/drawing/2014/main" id="{EFE6CCA4-4BA4-B6B2-C347-9665C5A68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3192" y="3686267"/>
                <a:ext cx="1319460" cy="1717956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91" name="圖片 18">
                <a:extLst>
                  <a:ext uri="{FF2B5EF4-FFF2-40B4-BE49-F238E27FC236}">
                    <a16:creationId xmlns:a16="http://schemas.microsoft.com/office/drawing/2014/main" id="{C451A169-CF69-5163-27B9-8FE0F8DAE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405" y="3659303"/>
                <a:ext cx="1319460" cy="1717956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</p:grpSp>
      </p:grpSp>
      <p:sp>
        <p:nvSpPr>
          <p:cNvPr id="92" name="標題 1">
            <a:extLst>
              <a:ext uri="{FF2B5EF4-FFF2-40B4-BE49-F238E27FC236}">
                <a16:creationId xmlns:a16="http://schemas.microsoft.com/office/drawing/2014/main" id="{AF8ADB52-2F2D-ED05-5742-948CFD9A67A6}"/>
              </a:ext>
            </a:extLst>
          </p:cNvPr>
          <p:cNvSpPr txBox="1">
            <a:spLocks/>
          </p:cNvSpPr>
          <p:nvPr/>
        </p:nvSpPr>
        <p:spPr>
          <a:xfrm>
            <a:off x="6992390" y="164788"/>
            <a:ext cx="2441694" cy="7017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生成问题</a:t>
            </a:r>
            <a:endParaRPr lang="zh-TW" altLang="en-US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587CBD9-5628-2E78-B34C-F2CF368905B1}"/>
              </a:ext>
            </a:extLst>
          </p:cNvPr>
          <p:cNvSpPr txBox="1"/>
          <p:nvPr/>
        </p:nvSpPr>
        <p:spPr>
          <a:xfrm>
            <a:off x="3323454" y="61314"/>
            <a:ext cx="715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659183A-F9F9-DFD3-1C68-02EF78B0A9C7}"/>
              </a:ext>
            </a:extLst>
          </p:cNvPr>
          <p:cNvSpPr txBox="1"/>
          <p:nvPr/>
        </p:nvSpPr>
        <p:spPr>
          <a:xfrm>
            <a:off x="2578603" y="1030811"/>
            <a:ext cx="2204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TW" dirty="0"/>
              <a:t>Generative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" descr="https://github.com/dyelax/Adversarial_Video_Generation/raw/master/Results/Gifs/5_Comparison.gif">
            <a:extLst>
              <a:ext uri="{FF2B5EF4-FFF2-40B4-BE49-F238E27FC236}">
                <a16:creationId xmlns:a16="http://schemas.microsoft.com/office/drawing/2014/main" id="{894E1512-1AA0-D8F8-FB04-2F5B9B2235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9120" y="1464629"/>
            <a:ext cx="8201160" cy="41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6A5CDCFC-7956-5BC2-64E3-49E8D8477DDA}"/>
              </a:ext>
            </a:extLst>
          </p:cNvPr>
          <p:cNvSpPr/>
          <p:nvPr/>
        </p:nvSpPr>
        <p:spPr>
          <a:xfrm>
            <a:off x="1140711" y="1358561"/>
            <a:ext cx="10790032" cy="6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AA9B2A-290D-5742-8FF0-A3AD8FB8ACAE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352F9E-2FF8-1A7D-57F0-455D52367A61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C6ADEF1-2578-C431-C345-F63D768F5ACE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9A0FD88-2AF1-9398-2834-4513E031F13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4D495C-39D1-8960-EA7A-A96B0ADAD9F8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0896543-0345-68FD-5197-E7082D5BDB9B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3FD307B-8BD7-132D-0948-6E5773AC4533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3CDE8B7-1902-399C-942B-9DD8FE15570E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0B8494-1983-D082-4C89-17EF16C06D63}"/>
              </a:ext>
            </a:extLst>
          </p:cNvPr>
          <p:cNvSpPr/>
          <p:nvPr/>
        </p:nvSpPr>
        <p:spPr>
          <a:xfrm>
            <a:off x="2324261" y="1369625"/>
            <a:ext cx="443551" cy="472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27">
            <a:extLst>
              <a:ext uri="{FF2B5EF4-FFF2-40B4-BE49-F238E27FC236}">
                <a16:creationId xmlns:a16="http://schemas.microsoft.com/office/drawing/2014/main" id="{5F7D51C4-EF95-674A-A3BD-6065F87E1F93}"/>
              </a:ext>
            </a:extLst>
          </p:cNvPr>
          <p:cNvSpPr txBox="1"/>
          <p:nvPr/>
        </p:nvSpPr>
        <p:spPr>
          <a:xfrm>
            <a:off x="3219532" y="5589801"/>
            <a:ext cx="174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Prediction</a:t>
            </a:r>
            <a:endParaRPr lang="zh-TW" altLang="en-US" sz="2400" dirty="0"/>
          </a:p>
        </p:txBody>
      </p:sp>
      <p:sp>
        <p:nvSpPr>
          <p:cNvPr id="86" name="標題 1">
            <a:extLst>
              <a:ext uri="{FF2B5EF4-FFF2-40B4-BE49-F238E27FC236}">
                <a16:creationId xmlns:a16="http://schemas.microsoft.com/office/drawing/2014/main" id="{6049708B-DAAF-B872-2182-6F45AE290EE2}"/>
              </a:ext>
            </a:extLst>
          </p:cNvPr>
          <p:cNvSpPr txBox="1">
            <a:spLocks/>
          </p:cNvSpPr>
          <p:nvPr/>
        </p:nvSpPr>
        <p:spPr>
          <a:xfrm>
            <a:off x="6992390" y="164788"/>
            <a:ext cx="2441694" cy="7017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生成问题</a:t>
            </a:r>
            <a:endParaRPr lang="zh-TW" altLang="en-US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AE0E24A-1375-0AD8-509E-045C48CDEF7B}"/>
              </a:ext>
            </a:extLst>
          </p:cNvPr>
          <p:cNvGrpSpPr/>
          <p:nvPr/>
        </p:nvGrpSpPr>
        <p:grpSpPr>
          <a:xfrm>
            <a:off x="5464545" y="744070"/>
            <a:ext cx="5820229" cy="5865940"/>
            <a:chOff x="5464545" y="744070"/>
            <a:chExt cx="5820229" cy="586594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1437C7D-1F93-71B7-45ED-B4AC637594EF}"/>
                </a:ext>
              </a:extLst>
            </p:cNvPr>
            <p:cNvSpPr/>
            <p:nvPr/>
          </p:nvSpPr>
          <p:spPr>
            <a:xfrm>
              <a:off x="5464545" y="1116128"/>
              <a:ext cx="5820229" cy="5493882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文字方塊 5">
              <a:extLst>
                <a:ext uri="{FF2B5EF4-FFF2-40B4-BE49-F238E27FC236}">
                  <a16:creationId xmlns:a16="http://schemas.microsoft.com/office/drawing/2014/main" id="{90F97BC2-6680-0532-BBAB-20484F1598AC}"/>
                </a:ext>
              </a:extLst>
            </p:cNvPr>
            <p:cNvSpPr txBox="1"/>
            <p:nvPr/>
          </p:nvSpPr>
          <p:spPr>
            <a:xfrm>
              <a:off x="5653235" y="1524109"/>
              <a:ext cx="28302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i="1" u="sng" dirty="0"/>
                <a:t>Video Prediction </a:t>
              </a:r>
              <a:endParaRPr lang="zh-TW" altLang="en-US" sz="2800" b="1" i="1" u="sng" dirty="0"/>
            </a:p>
          </p:txBody>
        </p:sp>
        <p:sp>
          <p:nvSpPr>
            <p:cNvPr id="91" name="矩形: 圓角 14">
              <a:extLst>
                <a:ext uri="{FF2B5EF4-FFF2-40B4-BE49-F238E27FC236}">
                  <a16:creationId xmlns:a16="http://schemas.microsoft.com/office/drawing/2014/main" id="{79B65440-1384-CD20-38A0-C095742EACEB}"/>
                </a:ext>
              </a:extLst>
            </p:cNvPr>
            <p:cNvSpPr/>
            <p:nvPr/>
          </p:nvSpPr>
          <p:spPr>
            <a:xfrm>
              <a:off x="7743473" y="2816866"/>
              <a:ext cx="1557718" cy="11335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Network</a:t>
              </a:r>
              <a:endParaRPr lang="zh-TW" altLang="en-US" sz="2800" dirty="0"/>
            </a:p>
          </p:txBody>
        </p:sp>
        <p:cxnSp>
          <p:nvCxnSpPr>
            <p:cNvPr id="92" name="直線單箭頭接點 16">
              <a:extLst>
                <a:ext uri="{FF2B5EF4-FFF2-40B4-BE49-F238E27FC236}">
                  <a16:creationId xmlns:a16="http://schemas.microsoft.com/office/drawing/2014/main" id="{D648F671-B061-3FDD-0A7A-9D4181B339CD}"/>
                </a:ext>
              </a:extLst>
            </p:cNvPr>
            <p:cNvCxnSpPr>
              <a:cxnSpLocks/>
            </p:cNvCxnSpPr>
            <p:nvPr/>
          </p:nvCxnSpPr>
          <p:spPr>
            <a:xfrm>
              <a:off x="7264322" y="3412673"/>
              <a:ext cx="44031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21">
              <a:extLst>
                <a:ext uri="{FF2B5EF4-FFF2-40B4-BE49-F238E27FC236}">
                  <a16:creationId xmlns:a16="http://schemas.microsoft.com/office/drawing/2014/main" id="{508CB8EC-D895-A1EB-E90B-DCD52A967AAD}"/>
                </a:ext>
              </a:extLst>
            </p:cNvPr>
            <p:cNvGrpSpPr/>
            <p:nvPr/>
          </p:nvGrpSpPr>
          <p:grpSpPr>
            <a:xfrm>
              <a:off x="5554357" y="2547716"/>
              <a:ext cx="1965779" cy="1744920"/>
              <a:chOff x="3747405" y="3659303"/>
              <a:chExt cx="1965779" cy="1744920"/>
            </a:xfrm>
          </p:grpSpPr>
          <p:pic>
            <p:nvPicPr>
              <p:cNvPr id="104" name="圖片 20">
                <a:extLst>
                  <a:ext uri="{FF2B5EF4-FFF2-40B4-BE49-F238E27FC236}">
                    <a16:creationId xmlns:a16="http://schemas.microsoft.com/office/drawing/2014/main" id="{EF4E359F-D923-F319-3BF5-5EA1D56AF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3724" y="3677523"/>
                <a:ext cx="1319460" cy="1717956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105" name="圖片 19">
                <a:extLst>
                  <a:ext uri="{FF2B5EF4-FFF2-40B4-BE49-F238E27FC236}">
                    <a16:creationId xmlns:a16="http://schemas.microsoft.com/office/drawing/2014/main" id="{6A31D5B6-9716-3172-7B4A-C95EF917D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3192" y="3686267"/>
                <a:ext cx="1319460" cy="1717956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106" name="圖片 18">
                <a:extLst>
                  <a:ext uri="{FF2B5EF4-FFF2-40B4-BE49-F238E27FC236}">
                    <a16:creationId xmlns:a16="http://schemas.microsoft.com/office/drawing/2014/main" id="{F8B7B911-0F56-CC06-DA9A-850036E5A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405" y="3659303"/>
                <a:ext cx="1319460" cy="1717956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</p:grpSp>
        <p:cxnSp>
          <p:nvCxnSpPr>
            <p:cNvPr id="94" name="直線單箭頭接點 23">
              <a:extLst>
                <a:ext uri="{FF2B5EF4-FFF2-40B4-BE49-F238E27FC236}">
                  <a16:creationId xmlns:a16="http://schemas.microsoft.com/office/drawing/2014/main" id="{4012D7B7-EE74-6BFF-EF16-F090AE935963}"/>
                </a:ext>
              </a:extLst>
            </p:cNvPr>
            <p:cNvCxnSpPr>
              <a:cxnSpLocks/>
            </p:cNvCxnSpPr>
            <p:nvPr/>
          </p:nvCxnSpPr>
          <p:spPr>
            <a:xfrm>
              <a:off x="9376151" y="3369585"/>
              <a:ext cx="44031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字方塊 33">
              <a:extLst>
                <a:ext uri="{FF2B5EF4-FFF2-40B4-BE49-F238E27FC236}">
                  <a16:creationId xmlns:a16="http://schemas.microsoft.com/office/drawing/2014/main" id="{8873A39D-9EAB-02DE-911D-2AAFD5D15010}"/>
                </a:ext>
              </a:extLst>
            </p:cNvPr>
            <p:cNvSpPr txBox="1"/>
            <p:nvPr/>
          </p:nvSpPr>
          <p:spPr>
            <a:xfrm>
              <a:off x="5870144" y="4474111"/>
              <a:ext cx="1431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Previous frames</a:t>
              </a:r>
              <a:endParaRPr lang="zh-TW" altLang="en-US" sz="2400" dirty="0"/>
            </a:p>
          </p:txBody>
        </p:sp>
        <p:pic>
          <p:nvPicPr>
            <p:cNvPr id="97" name="圖片 41">
              <a:extLst>
                <a:ext uri="{FF2B5EF4-FFF2-40B4-BE49-F238E27FC236}">
                  <a16:creationId xmlns:a16="http://schemas.microsoft.com/office/drawing/2014/main" id="{5CF9F2E8-4E6B-0765-907F-4DE3CD0B5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390197" y="744070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sp>
          <p:nvSpPr>
            <p:cNvPr id="98" name="文字方塊 42">
              <a:extLst>
                <a:ext uri="{FF2B5EF4-FFF2-40B4-BE49-F238E27FC236}">
                  <a16:creationId xmlns:a16="http://schemas.microsoft.com/office/drawing/2014/main" id="{CEB4C533-DEAB-0B72-2B59-B5034CF9AD44}"/>
                </a:ext>
              </a:extLst>
            </p:cNvPr>
            <p:cNvSpPr txBox="1"/>
            <p:nvPr/>
          </p:nvSpPr>
          <p:spPr>
            <a:xfrm>
              <a:off x="8639241" y="1089477"/>
              <a:ext cx="1431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turn </a:t>
              </a:r>
            </a:p>
            <a:p>
              <a:pPr algn="ctr"/>
              <a:r>
                <a:rPr lang="en-US" altLang="zh-TW" sz="2400" dirty="0"/>
                <a:t>right</a:t>
              </a:r>
              <a:endParaRPr lang="zh-TW" altLang="en-US" sz="2400" dirty="0"/>
            </a:p>
          </p:txBody>
        </p:sp>
        <p:sp>
          <p:nvSpPr>
            <p:cNvPr id="99" name="文字方塊 43">
              <a:extLst>
                <a:ext uri="{FF2B5EF4-FFF2-40B4-BE49-F238E27FC236}">
                  <a16:creationId xmlns:a16="http://schemas.microsoft.com/office/drawing/2014/main" id="{EF2A9658-1C35-BED6-8228-C36163BD052F}"/>
                </a:ext>
              </a:extLst>
            </p:cNvPr>
            <p:cNvSpPr txBox="1"/>
            <p:nvPr/>
          </p:nvSpPr>
          <p:spPr>
            <a:xfrm>
              <a:off x="10143590" y="3164825"/>
              <a:ext cx="655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rgbClr val="FF0000"/>
                  </a:solidFill>
                </a:rPr>
                <a:t>???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3" name="直線單箭頭接點 57">
              <a:extLst>
                <a:ext uri="{FF2B5EF4-FFF2-40B4-BE49-F238E27FC236}">
                  <a16:creationId xmlns:a16="http://schemas.microsoft.com/office/drawing/2014/main" id="{FDB0ADEB-B88B-AF1B-8029-2A75E0B167C3}"/>
                </a:ext>
              </a:extLst>
            </p:cNvPr>
            <p:cNvCxnSpPr/>
            <p:nvPr/>
          </p:nvCxnSpPr>
          <p:spPr>
            <a:xfrm>
              <a:off x="10024992" y="2555546"/>
              <a:ext cx="0" cy="59092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圖片 24">
            <a:extLst>
              <a:ext uri="{FF2B5EF4-FFF2-40B4-BE49-F238E27FC236}">
                <a16:creationId xmlns:a16="http://schemas.microsoft.com/office/drawing/2014/main" id="{B089AF68-7CE5-7762-2941-2EE920B5C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151" y="4382529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29">
                <a:extLst>
                  <a:ext uri="{FF2B5EF4-FFF2-40B4-BE49-F238E27FC236}">
                    <a16:creationId xmlns:a16="http://schemas.microsoft.com/office/drawing/2014/main" id="{76AF0CFC-5F52-A898-8CD7-9B5BEE7FD506}"/>
                  </a:ext>
                </a:extLst>
              </p:cNvPr>
              <p:cNvSpPr txBox="1"/>
              <p:nvPr/>
            </p:nvSpPr>
            <p:spPr>
              <a:xfrm>
                <a:off x="9816461" y="3119616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8" name="文字方塊 29">
                <a:extLst>
                  <a:ext uri="{FF2B5EF4-FFF2-40B4-BE49-F238E27FC236}">
                    <a16:creationId xmlns:a16="http://schemas.microsoft.com/office/drawing/2014/main" id="{76AF0CFC-5F52-A898-8CD7-9B5BEE7FD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461" y="3119616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線單箭頭接點 32">
            <a:extLst>
              <a:ext uri="{FF2B5EF4-FFF2-40B4-BE49-F238E27FC236}">
                <a16:creationId xmlns:a16="http://schemas.microsoft.com/office/drawing/2014/main" id="{4D173B9C-F1AF-EEFC-BD7B-875621A72682}"/>
              </a:ext>
            </a:extLst>
          </p:cNvPr>
          <p:cNvCxnSpPr/>
          <p:nvPr/>
        </p:nvCxnSpPr>
        <p:spPr>
          <a:xfrm>
            <a:off x="10031648" y="3645624"/>
            <a:ext cx="0" cy="5909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34">
            <a:extLst>
              <a:ext uri="{FF2B5EF4-FFF2-40B4-BE49-F238E27FC236}">
                <a16:creationId xmlns:a16="http://schemas.microsoft.com/office/drawing/2014/main" id="{045B712A-7B69-F0FF-D183-EF11AF3DE80B}"/>
              </a:ext>
            </a:extLst>
          </p:cNvPr>
          <p:cNvSpPr txBox="1"/>
          <p:nvPr/>
        </p:nvSpPr>
        <p:spPr>
          <a:xfrm>
            <a:off x="8565265" y="4662343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turn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CN" sz="2400" dirty="0"/>
              <a:t>left</a:t>
            </a:r>
            <a:endParaRPr lang="zh-TW" altLang="en-US" sz="2400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CE6432E-32A5-30A5-30B5-C5C612968107}"/>
              </a:ext>
            </a:extLst>
          </p:cNvPr>
          <p:cNvSpPr txBox="1"/>
          <p:nvPr/>
        </p:nvSpPr>
        <p:spPr>
          <a:xfrm>
            <a:off x="3323454" y="61314"/>
            <a:ext cx="715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EC8322F-8A55-0D25-643B-E6AA9584D782}"/>
              </a:ext>
            </a:extLst>
          </p:cNvPr>
          <p:cNvSpPr txBox="1"/>
          <p:nvPr/>
        </p:nvSpPr>
        <p:spPr>
          <a:xfrm>
            <a:off x="2578603" y="1030811"/>
            <a:ext cx="2204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TW" dirty="0"/>
              <a:t>Generative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03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1DA5ADD-1C78-3C37-C6DA-7182723196AF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59A5368-4271-90EA-6058-3095AED5CDA2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C8BA103-6CFD-8949-B40D-8D4F2B45FBF7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2017632-FE43-AE04-8AC9-87EFC6AFE2F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AF6460-E171-E163-7388-FF07802CBC44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A8A783A-FB77-28DF-756B-46242C5326A7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9920629-891F-26A0-9CF5-E22C172A12E5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CD0FC7-0E44-43C0-B026-B5A8A0751C7D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pic>
        <p:nvPicPr>
          <p:cNvPr id="21" name="圖片 36">
            <a:extLst>
              <a:ext uri="{FF2B5EF4-FFF2-40B4-BE49-F238E27FC236}">
                <a16:creationId xmlns:a16="http://schemas.microsoft.com/office/drawing/2014/main" id="{5778FA9F-35EA-0954-71FC-7F2947B5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59" y="4189613"/>
            <a:ext cx="1403884" cy="1384654"/>
          </a:xfrm>
          <a:prstGeom prst="rect">
            <a:avLst/>
          </a:prstGeom>
        </p:spPr>
      </p:pic>
      <p:pic>
        <p:nvPicPr>
          <p:cNvPr id="22" name="圖片 60">
            <a:extLst>
              <a:ext uri="{FF2B5EF4-FFF2-40B4-BE49-F238E27FC236}">
                <a16:creationId xmlns:a16="http://schemas.microsoft.com/office/drawing/2014/main" id="{48B9378A-0490-B422-3A70-094826DD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157" y="2409872"/>
            <a:ext cx="2564797" cy="3111954"/>
          </a:xfrm>
          <a:prstGeom prst="rect">
            <a:avLst/>
          </a:prstGeom>
        </p:spPr>
      </p:pic>
      <p:sp>
        <p:nvSpPr>
          <p:cNvPr id="23" name="矩形: 圓角 8">
            <a:extLst>
              <a:ext uri="{FF2B5EF4-FFF2-40B4-BE49-F238E27FC236}">
                <a16:creationId xmlns:a16="http://schemas.microsoft.com/office/drawing/2014/main" id="{4DE5AE52-BE27-A681-4460-9925D7618C9B}"/>
              </a:ext>
            </a:extLst>
          </p:cNvPr>
          <p:cNvSpPr/>
          <p:nvPr/>
        </p:nvSpPr>
        <p:spPr>
          <a:xfrm>
            <a:off x="5764043" y="3057866"/>
            <a:ext cx="1743227" cy="112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24" name="直線單箭頭接點 42">
            <a:extLst>
              <a:ext uri="{FF2B5EF4-FFF2-40B4-BE49-F238E27FC236}">
                <a16:creationId xmlns:a16="http://schemas.microsoft.com/office/drawing/2014/main" id="{2B1CA5C6-9CEC-CA72-8E50-B97A9B28D671}"/>
              </a:ext>
            </a:extLst>
          </p:cNvPr>
          <p:cNvCxnSpPr>
            <a:cxnSpLocks/>
          </p:cNvCxnSpPr>
          <p:nvPr/>
        </p:nvCxnSpPr>
        <p:spPr>
          <a:xfrm>
            <a:off x="4927650" y="2507732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43">
            <a:extLst>
              <a:ext uri="{FF2B5EF4-FFF2-40B4-BE49-F238E27FC236}">
                <a16:creationId xmlns:a16="http://schemas.microsoft.com/office/drawing/2014/main" id="{B905E294-09A9-9A77-1307-06AF426E5B77}"/>
              </a:ext>
            </a:extLst>
          </p:cNvPr>
          <p:cNvCxnSpPr>
            <a:cxnSpLocks/>
          </p:cNvCxnSpPr>
          <p:nvPr/>
        </p:nvCxnSpPr>
        <p:spPr>
          <a:xfrm>
            <a:off x="7626048" y="3621515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44">
                <a:extLst>
                  <a:ext uri="{FF2B5EF4-FFF2-40B4-BE49-F238E27FC236}">
                    <a16:creationId xmlns:a16="http://schemas.microsoft.com/office/drawing/2014/main" id="{09F7112A-0889-26A7-B3CD-21638A884B5A}"/>
                  </a:ext>
                </a:extLst>
              </p:cNvPr>
              <p:cNvSpPr txBox="1"/>
              <p:nvPr/>
            </p:nvSpPr>
            <p:spPr>
              <a:xfrm>
                <a:off x="4482466" y="4572756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44">
                <a:extLst>
                  <a:ext uri="{FF2B5EF4-FFF2-40B4-BE49-F238E27FC236}">
                    <a16:creationId xmlns:a16="http://schemas.microsoft.com/office/drawing/2014/main" id="{09F7112A-0889-26A7-B3CD-21638A884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466" y="4572756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45">
                <a:extLst>
                  <a:ext uri="{FF2B5EF4-FFF2-40B4-BE49-F238E27FC236}">
                    <a16:creationId xmlns:a16="http://schemas.microsoft.com/office/drawing/2014/main" id="{6873AB9E-6B3F-D654-098A-95FC30BBA3CD}"/>
                  </a:ext>
                </a:extLst>
              </p:cNvPr>
              <p:cNvSpPr txBox="1"/>
              <p:nvPr/>
            </p:nvSpPr>
            <p:spPr>
              <a:xfrm>
                <a:off x="8391772" y="3371203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45">
                <a:extLst>
                  <a:ext uri="{FF2B5EF4-FFF2-40B4-BE49-F238E27FC236}">
                    <a16:creationId xmlns:a16="http://schemas.microsoft.com/office/drawing/2014/main" id="{6873AB9E-6B3F-D654-098A-95FC30BBA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772" y="3371203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橢圓 37">
            <a:extLst>
              <a:ext uri="{FF2B5EF4-FFF2-40B4-BE49-F238E27FC236}">
                <a16:creationId xmlns:a16="http://schemas.microsoft.com/office/drawing/2014/main" id="{83E5FF83-2DE5-E5A8-7D22-AAB5DC590C0B}"/>
              </a:ext>
            </a:extLst>
          </p:cNvPr>
          <p:cNvSpPr/>
          <p:nvPr/>
        </p:nvSpPr>
        <p:spPr>
          <a:xfrm>
            <a:off x="4227632" y="5041041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橢圓 50">
            <a:extLst>
              <a:ext uri="{FF2B5EF4-FFF2-40B4-BE49-F238E27FC236}">
                <a16:creationId xmlns:a16="http://schemas.microsoft.com/office/drawing/2014/main" id="{BE2010E7-6064-439E-FFB2-664FE6242D4C}"/>
              </a:ext>
            </a:extLst>
          </p:cNvPr>
          <p:cNvSpPr/>
          <p:nvPr/>
        </p:nvSpPr>
        <p:spPr>
          <a:xfrm>
            <a:off x="3879305" y="4538961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橢圓 51">
            <a:extLst>
              <a:ext uri="{FF2B5EF4-FFF2-40B4-BE49-F238E27FC236}">
                <a16:creationId xmlns:a16="http://schemas.microsoft.com/office/drawing/2014/main" id="{B646A65D-89F5-BD25-69A8-06E2F4D3C49F}"/>
              </a:ext>
            </a:extLst>
          </p:cNvPr>
          <p:cNvSpPr/>
          <p:nvPr/>
        </p:nvSpPr>
        <p:spPr>
          <a:xfrm>
            <a:off x="3805952" y="4893307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橢圓 53">
            <a:extLst>
              <a:ext uri="{FF2B5EF4-FFF2-40B4-BE49-F238E27FC236}">
                <a16:creationId xmlns:a16="http://schemas.microsoft.com/office/drawing/2014/main" id="{B01CB026-6A03-7A77-315D-1A54EA24FBCA}"/>
              </a:ext>
            </a:extLst>
          </p:cNvPr>
          <p:cNvSpPr/>
          <p:nvPr/>
        </p:nvSpPr>
        <p:spPr>
          <a:xfrm>
            <a:off x="4354321" y="4515162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54">
            <a:extLst>
              <a:ext uri="{FF2B5EF4-FFF2-40B4-BE49-F238E27FC236}">
                <a16:creationId xmlns:a16="http://schemas.microsoft.com/office/drawing/2014/main" id="{1F3E5581-FC26-D921-751C-5061AC6BE74F}"/>
              </a:ext>
            </a:extLst>
          </p:cNvPr>
          <p:cNvSpPr/>
          <p:nvPr/>
        </p:nvSpPr>
        <p:spPr>
          <a:xfrm>
            <a:off x="8824108" y="468873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56">
            <a:extLst>
              <a:ext uri="{FF2B5EF4-FFF2-40B4-BE49-F238E27FC236}">
                <a16:creationId xmlns:a16="http://schemas.microsoft.com/office/drawing/2014/main" id="{C46B1DD7-93A4-7A72-7D1A-5E9B509B9887}"/>
              </a:ext>
            </a:extLst>
          </p:cNvPr>
          <p:cNvSpPr/>
          <p:nvPr/>
        </p:nvSpPr>
        <p:spPr>
          <a:xfrm>
            <a:off x="8406910" y="3057866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橢圓 58">
            <a:extLst>
              <a:ext uri="{FF2B5EF4-FFF2-40B4-BE49-F238E27FC236}">
                <a16:creationId xmlns:a16="http://schemas.microsoft.com/office/drawing/2014/main" id="{8DE46AB6-7714-CD58-286E-3F69BBF055CB}"/>
              </a:ext>
            </a:extLst>
          </p:cNvPr>
          <p:cNvSpPr/>
          <p:nvPr/>
        </p:nvSpPr>
        <p:spPr>
          <a:xfrm>
            <a:off x="9734147" y="3057866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59">
            <a:extLst>
              <a:ext uri="{FF2B5EF4-FFF2-40B4-BE49-F238E27FC236}">
                <a16:creationId xmlns:a16="http://schemas.microsoft.com/office/drawing/2014/main" id="{9B2D4452-C133-6130-C7E6-8939C7A32681}"/>
              </a:ext>
            </a:extLst>
          </p:cNvPr>
          <p:cNvSpPr/>
          <p:nvPr/>
        </p:nvSpPr>
        <p:spPr>
          <a:xfrm>
            <a:off x="9734147" y="3680845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14">
                <a:extLst>
                  <a:ext uri="{FF2B5EF4-FFF2-40B4-BE49-F238E27FC236}">
                    <a16:creationId xmlns:a16="http://schemas.microsoft.com/office/drawing/2014/main" id="{8DD940B2-3EAC-DC50-053B-85007CBB9ED1}"/>
                  </a:ext>
                </a:extLst>
              </p:cNvPr>
              <p:cNvSpPr txBox="1"/>
              <p:nvPr/>
            </p:nvSpPr>
            <p:spPr>
              <a:xfrm>
                <a:off x="6029993" y="4212849"/>
                <a:ext cx="19858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b="1" dirty="0"/>
                  <a:t>Generator </a:t>
                </a:r>
                <a:endParaRPr lang="zh-TW" altLang="en-US" sz="2800" b="1" dirty="0"/>
              </a:p>
            </p:txBody>
          </p:sp>
        </mc:Choice>
        <mc:Fallback xmlns="">
          <p:sp>
            <p:nvSpPr>
              <p:cNvPr id="39" name="文字方塊 14">
                <a:extLst>
                  <a:ext uri="{FF2B5EF4-FFF2-40B4-BE49-F238E27FC236}">
                    <a16:creationId xmlns:a16="http://schemas.microsoft.com/office/drawing/2014/main" id="{8DD940B2-3EAC-DC50-053B-85007CBB9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993" y="4212849"/>
                <a:ext cx="1985800" cy="430887"/>
              </a:xfrm>
              <a:prstGeom prst="rect">
                <a:avLst/>
              </a:prstGeom>
              <a:blipFill>
                <a:blip r:embed="rId6"/>
                <a:stretch>
                  <a:fillRect t="-23944" r="-10123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62">
                <a:extLst>
                  <a:ext uri="{FF2B5EF4-FFF2-40B4-BE49-F238E27FC236}">
                    <a16:creationId xmlns:a16="http://schemas.microsoft.com/office/drawing/2014/main" id="{B71DBA2D-5C0F-AF5B-04B6-3B6E7BB1542A}"/>
                  </a:ext>
                </a:extLst>
              </p:cNvPr>
              <p:cNvSpPr txBox="1"/>
              <p:nvPr/>
            </p:nvSpPr>
            <p:spPr>
              <a:xfrm>
                <a:off x="4463999" y="2130039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62">
                <a:extLst>
                  <a:ext uri="{FF2B5EF4-FFF2-40B4-BE49-F238E27FC236}">
                    <a16:creationId xmlns:a16="http://schemas.microsoft.com/office/drawing/2014/main" id="{B71DBA2D-5C0F-AF5B-04B6-3B6E7BB15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99" y="2130039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63">
            <a:extLst>
              <a:ext uri="{FF2B5EF4-FFF2-40B4-BE49-F238E27FC236}">
                <a16:creationId xmlns:a16="http://schemas.microsoft.com/office/drawing/2014/main" id="{DB9AEA0F-51DB-C350-DD7A-7DE5A3D3EBF0}"/>
              </a:ext>
            </a:extLst>
          </p:cNvPr>
          <p:cNvCxnSpPr>
            <a:cxnSpLocks/>
          </p:cNvCxnSpPr>
          <p:nvPr/>
        </p:nvCxnSpPr>
        <p:spPr>
          <a:xfrm flipV="1">
            <a:off x="4921812" y="4140533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CEF9FDE5-DE95-2EE2-C808-5B163F7DDDE6}"/>
              </a:ext>
            </a:extLst>
          </p:cNvPr>
          <p:cNvSpPr txBox="1"/>
          <p:nvPr/>
        </p:nvSpPr>
        <p:spPr>
          <a:xfrm>
            <a:off x="10124708" y="53009"/>
            <a:ext cx="715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576AD5C-9F4A-8EE5-F4BF-03572BA31C95}"/>
              </a:ext>
            </a:extLst>
          </p:cNvPr>
          <p:cNvSpPr txBox="1"/>
          <p:nvPr/>
        </p:nvSpPr>
        <p:spPr>
          <a:xfrm>
            <a:off x="9379857" y="1022506"/>
            <a:ext cx="2204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TW" dirty="0"/>
              <a:t>Generative</a:t>
            </a:r>
            <a:endParaRPr 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70B47BB-3B0D-6A16-474D-032F2D17D410}"/>
              </a:ext>
            </a:extLst>
          </p:cNvPr>
          <p:cNvSpPr txBox="1"/>
          <p:nvPr/>
        </p:nvSpPr>
        <p:spPr>
          <a:xfrm>
            <a:off x="9774452" y="154572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生成问题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512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1DA5ADD-1C78-3C37-C6DA-7182723196AF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59A5368-4271-90EA-6058-3095AED5CDA2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C8BA103-6CFD-8949-B40D-8D4F2B45FBF7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2017632-FE43-AE04-8AC9-87EFC6AFE2F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AF6460-E171-E163-7388-FF07802CBC44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A8A783A-FB77-28DF-756B-46242C5326A7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9920629-891F-26A0-9CF5-E22C172A12E5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CD0FC7-0E44-43C0-B026-B5A8A0751C7D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D23B3B-9C41-F404-311A-5129EA4858B9}"/>
              </a:ext>
            </a:extLst>
          </p:cNvPr>
          <p:cNvSpPr txBox="1"/>
          <p:nvPr/>
        </p:nvSpPr>
        <p:spPr>
          <a:xfrm>
            <a:off x="2952322" y="2704740"/>
            <a:ext cx="84659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 u="sng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为什么要对抗性</a:t>
            </a:r>
            <a:r>
              <a:rPr lang="en-US" altLang="zh-CN" dirty="0"/>
              <a:t>(adversarial)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3D408B9-34C0-FC93-242A-43A5329DA6B2}"/>
              </a:ext>
            </a:extLst>
          </p:cNvPr>
          <p:cNvSpPr txBox="1"/>
          <p:nvPr/>
        </p:nvSpPr>
        <p:spPr>
          <a:xfrm>
            <a:off x="10127914" y="38397"/>
            <a:ext cx="71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7E9D8F-535E-CFF7-8183-349F7F75EEF1}"/>
              </a:ext>
            </a:extLst>
          </p:cNvPr>
          <p:cNvSpPr txBox="1"/>
          <p:nvPr/>
        </p:nvSpPr>
        <p:spPr>
          <a:xfrm>
            <a:off x="9430256" y="1007894"/>
            <a:ext cx="233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Adversarial</a:t>
            </a:r>
            <a:endParaRPr lang="en-US" sz="28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41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1DA5ADD-1C78-3C37-C6DA-7182723196AF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59A5368-4271-90EA-6058-3095AED5CDA2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C8BA103-6CFD-8949-B40D-8D4F2B45FBF7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2017632-FE43-AE04-8AC9-87EFC6AFE2F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AF6460-E171-E163-7388-FF07802CBC44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A8A783A-FB77-28DF-756B-46242C5326A7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9920629-891F-26A0-9CF5-E22C172A12E5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CD0FC7-0E44-43C0-B026-B5A8A0751C7D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3D408B9-34C0-FC93-242A-43A5329DA6B2}"/>
              </a:ext>
            </a:extLst>
          </p:cNvPr>
          <p:cNvSpPr txBox="1"/>
          <p:nvPr/>
        </p:nvSpPr>
        <p:spPr>
          <a:xfrm>
            <a:off x="10127914" y="38397"/>
            <a:ext cx="71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7E9D8F-535E-CFF7-8183-349F7F75EEF1}"/>
              </a:ext>
            </a:extLst>
          </p:cNvPr>
          <p:cNvSpPr txBox="1"/>
          <p:nvPr/>
        </p:nvSpPr>
        <p:spPr>
          <a:xfrm>
            <a:off x="9430256" y="1007894"/>
            <a:ext cx="233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Adversarial</a:t>
            </a:r>
            <a:endParaRPr lang="en-US" sz="28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0CEA0D-9AA9-BA68-8E62-A77AEE7F903F}"/>
              </a:ext>
            </a:extLst>
          </p:cNvPr>
          <p:cNvSpPr txBox="1"/>
          <p:nvPr/>
        </p:nvSpPr>
        <p:spPr>
          <a:xfrm>
            <a:off x="9929943" y="15292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zh-CN" altLang="en-US" dirty="0"/>
              <a:t>对抗性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1AD9210-24ED-2263-C44E-8252195A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96" y="2312089"/>
            <a:ext cx="80581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1DA5ADD-1C78-3C37-C6DA-7182723196AF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59A5368-4271-90EA-6058-3095AED5CDA2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C8BA103-6CFD-8949-B40D-8D4F2B45FBF7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2017632-FE43-AE04-8AC9-87EFC6AFE2F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AF6460-E171-E163-7388-FF07802CBC44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A8A783A-FB77-28DF-756B-46242C5326A7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9920629-891F-26A0-9CF5-E22C172A12E5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CD0FC7-0E44-43C0-B026-B5A8A0751C7D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3D408B9-34C0-FC93-242A-43A5329DA6B2}"/>
              </a:ext>
            </a:extLst>
          </p:cNvPr>
          <p:cNvSpPr txBox="1"/>
          <p:nvPr/>
        </p:nvSpPr>
        <p:spPr>
          <a:xfrm>
            <a:off x="10127914" y="38397"/>
            <a:ext cx="71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7E9D8F-535E-CFF7-8183-349F7F75EEF1}"/>
              </a:ext>
            </a:extLst>
          </p:cNvPr>
          <p:cNvSpPr txBox="1"/>
          <p:nvPr/>
        </p:nvSpPr>
        <p:spPr>
          <a:xfrm>
            <a:off x="9430256" y="1007894"/>
            <a:ext cx="233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Adversarial</a:t>
            </a:r>
            <a:endParaRPr lang="en-US" sz="28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0CEA0D-9AA9-BA68-8E62-A77AEE7F903F}"/>
              </a:ext>
            </a:extLst>
          </p:cNvPr>
          <p:cNvSpPr txBox="1"/>
          <p:nvPr/>
        </p:nvSpPr>
        <p:spPr>
          <a:xfrm>
            <a:off x="9929943" y="15292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zh-CN" altLang="en-US" dirty="0"/>
              <a:t>对抗性</a:t>
            </a:r>
            <a:endParaRPr lang="en-US" dirty="0"/>
          </a:p>
        </p:txBody>
      </p:sp>
      <p:pic>
        <p:nvPicPr>
          <p:cNvPr id="8" name="图片 7" descr="徽标, 公司名称&#10;&#10;描述已自动生成">
            <a:extLst>
              <a:ext uri="{FF2B5EF4-FFF2-40B4-BE49-F238E27FC236}">
                <a16:creationId xmlns:a16="http://schemas.microsoft.com/office/drawing/2014/main" id="{C398724F-2DD0-B48B-67E6-D0A848F9D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59" y="2317171"/>
            <a:ext cx="8059724" cy="34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8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1DA5ADD-1C78-3C37-C6DA-7182723196AF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59A5368-4271-90EA-6058-3095AED5CDA2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C8BA103-6CFD-8949-B40D-8D4F2B45FBF7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2017632-FE43-AE04-8AC9-87EFC6AFE2F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AF6460-E171-E163-7388-FF07802CBC44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A8A783A-FB77-28DF-756B-46242C5326A7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9920629-891F-26A0-9CF5-E22C172A12E5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CD0FC7-0E44-43C0-B026-B5A8A0751C7D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3D408B9-34C0-FC93-242A-43A5329DA6B2}"/>
              </a:ext>
            </a:extLst>
          </p:cNvPr>
          <p:cNvSpPr txBox="1"/>
          <p:nvPr/>
        </p:nvSpPr>
        <p:spPr>
          <a:xfrm>
            <a:off x="10127914" y="38397"/>
            <a:ext cx="71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7E9D8F-535E-CFF7-8183-349F7F75EEF1}"/>
              </a:ext>
            </a:extLst>
          </p:cNvPr>
          <p:cNvSpPr txBox="1"/>
          <p:nvPr/>
        </p:nvSpPr>
        <p:spPr>
          <a:xfrm>
            <a:off x="9430256" y="1007894"/>
            <a:ext cx="233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Adversarial</a:t>
            </a:r>
            <a:endParaRPr lang="en-US" sz="28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0CEA0D-9AA9-BA68-8E62-A77AEE7F903F}"/>
              </a:ext>
            </a:extLst>
          </p:cNvPr>
          <p:cNvSpPr txBox="1"/>
          <p:nvPr/>
        </p:nvSpPr>
        <p:spPr>
          <a:xfrm>
            <a:off x="9929943" y="15292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zh-CN" altLang="en-US" dirty="0"/>
              <a:t>对抗性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B9923D-47E6-52BC-4B0E-2218C878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96" y="2312089"/>
            <a:ext cx="80581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6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1DA5ADD-1C78-3C37-C6DA-7182723196AF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59A5368-4271-90EA-6058-3095AED5CDA2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C8BA103-6CFD-8949-B40D-8D4F2B45FBF7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2017632-FE43-AE04-8AC9-87EFC6AFE2F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AF6460-E171-E163-7388-FF07802CBC44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A8A783A-FB77-28DF-756B-46242C5326A7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9920629-891F-26A0-9CF5-E22C172A12E5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CD0FC7-0E44-43C0-B026-B5A8A0751C7D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3D408B9-34C0-FC93-242A-43A5329DA6B2}"/>
              </a:ext>
            </a:extLst>
          </p:cNvPr>
          <p:cNvSpPr txBox="1"/>
          <p:nvPr/>
        </p:nvSpPr>
        <p:spPr>
          <a:xfrm>
            <a:off x="10127914" y="38397"/>
            <a:ext cx="71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7E9D8F-535E-CFF7-8183-349F7F75EEF1}"/>
              </a:ext>
            </a:extLst>
          </p:cNvPr>
          <p:cNvSpPr txBox="1"/>
          <p:nvPr/>
        </p:nvSpPr>
        <p:spPr>
          <a:xfrm>
            <a:off x="9430256" y="1007894"/>
            <a:ext cx="233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Adversarial</a:t>
            </a:r>
            <a:endParaRPr lang="en-US" sz="28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0CEA0D-9AA9-BA68-8E62-A77AEE7F903F}"/>
              </a:ext>
            </a:extLst>
          </p:cNvPr>
          <p:cNvSpPr txBox="1"/>
          <p:nvPr/>
        </p:nvSpPr>
        <p:spPr>
          <a:xfrm>
            <a:off x="9929943" y="15292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zh-CN" altLang="en-US" dirty="0"/>
              <a:t>对抗性</a:t>
            </a:r>
            <a:endParaRPr lang="en-US" dirty="0"/>
          </a:p>
        </p:txBody>
      </p:sp>
      <p:pic>
        <p:nvPicPr>
          <p:cNvPr id="14" name="圖片 36">
            <a:extLst>
              <a:ext uri="{FF2B5EF4-FFF2-40B4-BE49-F238E27FC236}">
                <a16:creationId xmlns:a16="http://schemas.microsoft.com/office/drawing/2014/main" id="{F87D38D1-EA97-F7AD-20DB-86C6BA65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467" y="4928561"/>
            <a:ext cx="1403884" cy="1384654"/>
          </a:xfrm>
          <a:prstGeom prst="rect">
            <a:avLst/>
          </a:prstGeom>
        </p:spPr>
      </p:pic>
      <p:pic>
        <p:nvPicPr>
          <p:cNvPr id="15" name="圖片 60">
            <a:extLst>
              <a:ext uri="{FF2B5EF4-FFF2-40B4-BE49-F238E27FC236}">
                <a16:creationId xmlns:a16="http://schemas.microsoft.com/office/drawing/2014/main" id="{0DC87466-B96A-B106-EF2C-D3B07C29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366" y="3148820"/>
            <a:ext cx="2564797" cy="3111954"/>
          </a:xfrm>
          <a:prstGeom prst="rect">
            <a:avLst/>
          </a:prstGeom>
        </p:spPr>
      </p:pic>
      <p:sp>
        <p:nvSpPr>
          <p:cNvPr id="18" name="矩形: 圓角 8">
            <a:extLst>
              <a:ext uri="{FF2B5EF4-FFF2-40B4-BE49-F238E27FC236}">
                <a16:creationId xmlns:a16="http://schemas.microsoft.com/office/drawing/2014/main" id="{F2AD7CE0-2876-2CD3-877C-81F166A96017}"/>
              </a:ext>
            </a:extLst>
          </p:cNvPr>
          <p:cNvSpPr/>
          <p:nvPr/>
        </p:nvSpPr>
        <p:spPr>
          <a:xfrm>
            <a:off x="5358252" y="3796814"/>
            <a:ext cx="1775357" cy="112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cxnSp>
        <p:nvCxnSpPr>
          <p:cNvPr id="19" name="直線單箭頭接點 42">
            <a:extLst>
              <a:ext uri="{FF2B5EF4-FFF2-40B4-BE49-F238E27FC236}">
                <a16:creationId xmlns:a16="http://schemas.microsoft.com/office/drawing/2014/main" id="{6ADEF4F2-B114-BEAA-298C-0A73EC5DE53C}"/>
              </a:ext>
            </a:extLst>
          </p:cNvPr>
          <p:cNvCxnSpPr>
            <a:cxnSpLocks/>
          </p:cNvCxnSpPr>
          <p:nvPr/>
        </p:nvCxnSpPr>
        <p:spPr>
          <a:xfrm>
            <a:off x="4521859" y="3246681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43">
            <a:extLst>
              <a:ext uri="{FF2B5EF4-FFF2-40B4-BE49-F238E27FC236}">
                <a16:creationId xmlns:a16="http://schemas.microsoft.com/office/drawing/2014/main" id="{C666B196-A662-083C-64F6-81500383912D}"/>
              </a:ext>
            </a:extLst>
          </p:cNvPr>
          <p:cNvCxnSpPr>
            <a:cxnSpLocks/>
          </p:cNvCxnSpPr>
          <p:nvPr/>
        </p:nvCxnSpPr>
        <p:spPr>
          <a:xfrm>
            <a:off x="7220257" y="4360463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13">
            <a:extLst>
              <a:ext uri="{FF2B5EF4-FFF2-40B4-BE49-F238E27FC236}">
                <a16:creationId xmlns:a16="http://schemas.microsoft.com/office/drawing/2014/main" id="{4667322B-2457-49BB-CF65-CE20BFD71AD8}"/>
              </a:ext>
            </a:extLst>
          </p:cNvPr>
          <p:cNvGrpSpPr/>
          <p:nvPr/>
        </p:nvGrpSpPr>
        <p:grpSpPr>
          <a:xfrm>
            <a:off x="3683063" y="5573002"/>
            <a:ext cx="407932" cy="570546"/>
            <a:chOff x="4514434" y="1884736"/>
            <a:chExt cx="407932" cy="570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44">
                  <a:extLst>
                    <a:ext uri="{FF2B5EF4-FFF2-40B4-BE49-F238E27FC236}">
                      <a16:creationId xmlns:a16="http://schemas.microsoft.com/office/drawing/2014/main" id="{A509C718-C47E-2060-612E-31B7EF96B1BB}"/>
                    </a:ext>
                  </a:extLst>
                </p:cNvPr>
                <p:cNvSpPr txBox="1"/>
                <p:nvPr/>
              </p:nvSpPr>
              <p:spPr>
                <a:xfrm>
                  <a:off x="4514434" y="1993617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438F61D-C9DD-411E-872E-FC5505107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434" y="1993617"/>
                  <a:ext cx="40793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橢圓 46">
              <a:extLst>
                <a:ext uri="{FF2B5EF4-FFF2-40B4-BE49-F238E27FC236}">
                  <a16:creationId xmlns:a16="http://schemas.microsoft.com/office/drawing/2014/main" id="{CBCEDC2F-BED4-5BF2-6B54-64F1E1124F0E}"/>
                </a:ext>
              </a:extLst>
            </p:cNvPr>
            <p:cNvSpPr/>
            <p:nvPr/>
          </p:nvSpPr>
          <p:spPr>
            <a:xfrm>
              <a:off x="4608344" y="1884736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45">
                <a:extLst>
                  <a:ext uri="{FF2B5EF4-FFF2-40B4-BE49-F238E27FC236}">
                    <a16:creationId xmlns:a16="http://schemas.microsoft.com/office/drawing/2014/main" id="{90D57AA9-BE0D-D0B6-4896-4E6443BEBFF8}"/>
                  </a:ext>
                </a:extLst>
              </p:cNvPr>
              <p:cNvSpPr txBox="1"/>
              <p:nvPr/>
            </p:nvSpPr>
            <p:spPr>
              <a:xfrm>
                <a:off x="7985980" y="4110152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45">
                <a:extLst>
                  <a:ext uri="{FF2B5EF4-FFF2-40B4-BE49-F238E27FC236}">
                    <a16:creationId xmlns:a16="http://schemas.microsoft.com/office/drawing/2014/main" id="{90D57AA9-BE0D-D0B6-4896-4E6443BEB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80" y="4110152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橢圓 47">
            <a:extLst>
              <a:ext uri="{FF2B5EF4-FFF2-40B4-BE49-F238E27FC236}">
                <a16:creationId xmlns:a16="http://schemas.microsoft.com/office/drawing/2014/main" id="{3A9DEA6D-EB52-927F-11DB-8F889AE39BA0}"/>
              </a:ext>
            </a:extLst>
          </p:cNvPr>
          <p:cNvSpPr/>
          <p:nvPr/>
        </p:nvSpPr>
        <p:spPr>
          <a:xfrm>
            <a:off x="8524727" y="4255085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橢圓 37">
            <a:extLst>
              <a:ext uri="{FF2B5EF4-FFF2-40B4-BE49-F238E27FC236}">
                <a16:creationId xmlns:a16="http://schemas.microsoft.com/office/drawing/2014/main" id="{35821B7B-2B52-9276-7D9D-CF066E13F697}"/>
              </a:ext>
            </a:extLst>
          </p:cNvPr>
          <p:cNvSpPr/>
          <p:nvPr/>
        </p:nvSpPr>
        <p:spPr>
          <a:xfrm>
            <a:off x="4158079" y="5635903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49">
            <a:extLst>
              <a:ext uri="{FF2B5EF4-FFF2-40B4-BE49-F238E27FC236}">
                <a16:creationId xmlns:a16="http://schemas.microsoft.com/office/drawing/2014/main" id="{BAF1034D-8711-65E9-FC7E-A6CF777EEFB2}"/>
              </a:ext>
            </a:extLst>
          </p:cNvPr>
          <p:cNvSpPr txBox="1"/>
          <p:nvPr/>
        </p:nvSpPr>
        <p:spPr>
          <a:xfrm>
            <a:off x="4337523" y="5662568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Normal Distribution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橢圓 50">
            <a:extLst>
              <a:ext uri="{FF2B5EF4-FFF2-40B4-BE49-F238E27FC236}">
                <a16:creationId xmlns:a16="http://schemas.microsoft.com/office/drawing/2014/main" id="{3D2D28B4-E923-E52E-B64B-D0F93ADAB439}"/>
              </a:ext>
            </a:extLst>
          </p:cNvPr>
          <p:cNvSpPr/>
          <p:nvPr/>
        </p:nvSpPr>
        <p:spPr>
          <a:xfrm>
            <a:off x="3473513" y="5277909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橢圓 51">
            <a:extLst>
              <a:ext uri="{FF2B5EF4-FFF2-40B4-BE49-F238E27FC236}">
                <a16:creationId xmlns:a16="http://schemas.microsoft.com/office/drawing/2014/main" id="{1F96CA3B-B1EC-C80F-7205-E8A9FCF97FF7}"/>
              </a:ext>
            </a:extLst>
          </p:cNvPr>
          <p:cNvSpPr/>
          <p:nvPr/>
        </p:nvSpPr>
        <p:spPr>
          <a:xfrm>
            <a:off x="3400160" y="5632255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橢圓 53">
            <a:extLst>
              <a:ext uri="{FF2B5EF4-FFF2-40B4-BE49-F238E27FC236}">
                <a16:creationId xmlns:a16="http://schemas.microsoft.com/office/drawing/2014/main" id="{EA54F123-05E7-BB76-F36D-50E4919FFE50}"/>
              </a:ext>
            </a:extLst>
          </p:cNvPr>
          <p:cNvSpPr/>
          <p:nvPr/>
        </p:nvSpPr>
        <p:spPr>
          <a:xfrm>
            <a:off x="3948529" y="525411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橢圓 54">
            <a:extLst>
              <a:ext uri="{FF2B5EF4-FFF2-40B4-BE49-F238E27FC236}">
                <a16:creationId xmlns:a16="http://schemas.microsoft.com/office/drawing/2014/main" id="{45F7908F-54EC-E46E-9F6F-4AE8528C3ED6}"/>
              </a:ext>
            </a:extLst>
          </p:cNvPr>
          <p:cNvSpPr/>
          <p:nvPr/>
        </p:nvSpPr>
        <p:spPr>
          <a:xfrm>
            <a:off x="8418316" y="542767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橢圓 56">
            <a:extLst>
              <a:ext uri="{FF2B5EF4-FFF2-40B4-BE49-F238E27FC236}">
                <a16:creationId xmlns:a16="http://schemas.microsoft.com/office/drawing/2014/main" id="{A8E1DB37-CBFA-DBF7-5AFE-CDFFCCE679C4}"/>
              </a:ext>
            </a:extLst>
          </p:cNvPr>
          <p:cNvSpPr/>
          <p:nvPr/>
        </p:nvSpPr>
        <p:spPr>
          <a:xfrm>
            <a:off x="8001118" y="3796814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橢圓 58">
            <a:extLst>
              <a:ext uri="{FF2B5EF4-FFF2-40B4-BE49-F238E27FC236}">
                <a16:creationId xmlns:a16="http://schemas.microsoft.com/office/drawing/2014/main" id="{46594B81-0826-60F2-0A45-D0A432BDBA7E}"/>
              </a:ext>
            </a:extLst>
          </p:cNvPr>
          <p:cNvSpPr/>
          <p:nvPr/>
        </p:nvSpPr>
        <p:spPr>
          <a:xfrm>
            <a:off x="9328355" y="3796814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橢圓 59">
            <a:extLst>
              <a:ext uri="{FF2B5EF4-FFF2-40B4-BE49-F238E27FC236}">
                <a16:creationId xmlns:a16="http://schemas.microsoft.com/office/drawing/2014/main" id="{6A8FF405-615B-5557-81A8-5746D0D0BE66}"/>
              </a:ext>
            </a:extLst>
          </p:cNvPr>
          <p:cNvSpPr/>
          <p:nvPr/>
        </p:nvSpPr>
        <p:spPr>
          <a:xfrm>
            <a:off x="9328355" y="4419793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文字方塊 61">
            <a:extLst>
              <a:ext uri="{FF2B5EF4-FFF2-40B4-BE49-F238E27FC236}">
                <a16:creationId xmlns:a16="http://schemas.microsoft.com/office/drawing/2014/main" id="{E168BC45-5E2D-9BF1-416C-C29BD7BAF0D3}"/>
              </a:ext>
            </a:extLst>
          </p:cNvPr>
          <p:cNvSpPr txBox="1"/>
          <p:nvPr/>
        </p:nvSpPr>
        <p:spPr>
          <a:xfrm>
            <a:off x="8851782" y="5082062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Complex Distribution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62">
                <a:extLst>
                  <a:ext uri="{FF2B5EF4-FFF2-40B4-BE49-F238E27FC236}">
                    <a16:creationId xmlns:a16="http://schemas.microsoft.com/office/drawing/2014/main" id="{0586FD7C-2F92-3F71-C092-4D967A1A9363}"/>
                  </a:ext>
                </a:extLst>
              </p:cNvPr>
              <p:cNvSpPr txBox="1"/>
              <p:nvPr/>
            </p:nvSpPr>
            <p:spPr>
              <a:xfrm>
                <a:off x="4058208" y="2868988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7" name="文字方塊 62">
                <a:extLst>
                  <a:ext uri="{FF2B5EF4-FFF2-40B4-BE49-F238E27FC236}">
                    <a16:creationId xmlns:a16="http://schemas.microsoft.com/office/drawing/2014/main" id="{0586FD7C-2F92-3F71-C092-4D967A1A9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208" y="2868988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63">
            <a:extLst>
              <a:ext uri="{FF2B5EF4-FFF2-40B4-BE49-F238E27FC236}">
                <a16:creationId xmlns:a16="http://schemas.microsoft.com/office/drawing/2014/main" id="{0B420793-4373-C071-2318-8909F94DAB46}"/>
              </a:ext>
            </a:extLst>
          </p:cNvPr>
          <p:cNvCxnSpPr>
            <a:cxnSpLocks/>
          </p:cNvCxnSpPr>
          <p:nvPr/>
        </p:nvCxnSpPr>
        <p:spPr>
          <a:xfrm flipV="1">
            <a:off x="4516021" y="4879482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27">
                <a:extLst>
                  <a:ext uri="{FF2B5EF4-FFF2-40B4-BE49-F238E27FC236}">
                    <a16:creationId xmlns:a16="http://schemas.microsoft.com/office/drawing/2014/main" id="{DEA56347-627C-635F-D804-1013ED2C0616}"/>
                  </a:ext>
                </a:extLst>
              </p:cNvPr>
              <p:cNvSpPr txBox="1"/>
              <p:nvPr/>
            </p:nvSpPr>
            <p:spPr>
              <a:xfrm>
                <a:off x="3453296" y="3788835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27">
                <a:extLst>
                  <a:ext uri="{FF2B5EF4-FFF2-40B4-BE49-F238E27FC236}">
                    <a16:creationId xmlns:a16="http://schemas.microsoft.com/office/drawing/2014/main" id="{DEA56347-627C-635F-D804-1013ED2C0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96" y="3788835"/>
                <a:ext cx="72513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28">
                <a:extLst>
                  <a:ext uri="{FF2B5EF4-FFF2-40B4-BE49-F238E27FC236}">
                    <a16:creationId xmlns:a16="http://schemas.microsoft.com/office/drawing/2014/main" id="{2187A60C-D33A-48B9-5912-C5DEE5A5C33A}"/>
                  </a:ext>
                </a:extLst>
              </p:cNvPr>
              <p:cNvSpPr txBox="1"/>
              <p:nvPr/>
            </p:nvSpPr>
            <p:spPr>
              <a:xfrm>
                <a:off x="4197023" y="3797938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28">
                <a:extLst>
                  <a:ext uri="{FF2B5EF4-FFF2-40B4-BE49-F238E27FC236}">
                    <a16:creationId xmlns:a16="http://schemas.microsoft.com/office/drawing/2014/main" id="{2187A60C-D33A-48B9-5912-C5DEE5A5C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023" y="3797938"/>
                <a:ext cx="725135" cy="10204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29">
                <a:extLst>
                  <a:ext uri="{FF2B5EF4-FFF2-40B4-BE49-F238E27FC236}">
                    <a16:creationId xmlns:a16="http://schemas.microsoft.com/office/drawing/2014/main" id="{25321208-6ED3-5D71-6501-7F8A24C47749}"/>
                  </a:ext>
                </a:extLst>
              </p:cNvPr>
              <p:cNvSpPr txBox="1"/>
              <p:nvPr/>
            </p:nvSpPr>
            <p:spPr>
              <a:xfrm>
                <a:off x="2695178" y="3767066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29">
                <a:extLst>
                  <a:ext uri="{FF2B5EF4-FFF2-40B4-BE49-F238E27FC236}">
                    <a16:creationId xmlns:a16="http://schemas.microsoft.com/office/drawing/2014/main" id="{25321208-6ED3-5D71-6501-7F8A24C47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178" y="3767066"/>
                <a:ext cx="725135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圖片 30">
            <a:extLst>
              <a:ext uri="{FF2B5EF4-FFF2-40B4-BE49-F238E27FC236}">
                <a16:creationId xmlns:a16="http://schemas.microsoft.com/office/drawing/2014/main" id="{DCD8D054-B56E-E4B1-3F94-498CAEC95D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06" y="2521840"/>
            <a:ext cx="805004" cy="805004"/>
          </a:xfrm>
          <a:prstGeom prst="rect">
            <a:avLst/>
          </a:prstGeom>
        </p:spPr>
      </p:pic>
      <p:pic>
        <p:nvPicPr>
          <p:cNvPr id="44" name="圖片 31">
            <a:extLst>
              <a:ext uri="{FF2B5EF4-FFF2-40B4-BE49-F238E27FC236}">
                <a16:creationId xmlns:a16="http://schemas.microsoft.com/office/drawing/2014/main" id="{06E51C7E-D72E-12E6-6CA4-F71C580255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422" y="2344305"/>
            <a:ext cx="805004" cy="805004"/>
          </a:xfrm>
          <a:prstGeom prst="rect">
            <a:avLst/>
          </a:prstGeom>
        </p:spPr>
      </p:pic>
      <p:pic>
        <p:nvPicPr>
          <p:cNvPr id="45" name="圖片 32">
            <a:extLst>
              <a:ext uri="{FF2B5EF4-FFF2-40B4-BE49-F238E27FC236}">
                <a16:creationId xmlns:a16="http://schemas.microsoft.com/office/drawing/2014/main" id="{DFB44795-C87B-86D6-1BD7-2CF0DA687E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14" y="2195895"/>
            <a:ext cx="805004" cy="805004"/>
          </a:xfrm>
          <a:prstGeom prst="rect">
            <a:avLst/>
          </a:prstGeom>
        </p:spPr>
      </p:pic>
      <p:cxnSp>
        <p:nvCxnSpPr>
          <p:cNvPr id="54" name="直線單箭頭接點 33">
            <a:extLst>
              <a:ext uri="{FF2B5EF4-FFF2-40B4-BE49-F238E27FC236}">
                <a16:creationId xmlns:a16="http://schemas.microsoft.com/office/drawing/2014/main" id="{DCCA8873-9C37-BDC3-B913-90CAC9BA013A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130439" y="4834309"/>
            <a:ext cx="373762" cy="474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35">
            <a:extLst>
              <a:ext uri="{FF2B5EF4-FFF2-40B4-BE49-F238E27FC236}">
                <a16:creationId xmlns:a16="http://schemas.microsoft.com/office/drawing/2014/main" id="{B076CC6D-D8C0-8498-6FED-D5A10119966E}"/>
              </a:ext>
            </a:extLst>
          </p:cNvPr>
          <p:cNvCxnSpPr>
            <a:cxnSpLocks/>
          </p:cNvCxnSpPr>
          <p:nvPr/>
        </p:nvCxnSpPr>
        <p:spPr>
          <a:xfrm flipH="1" flipV="1">
            <a:off x="3802007" y="4809307"/>
            <a:ext cx="47127" cy="75332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39">
            <a:extLst>
              <a:ext uri="{FF2B5EF4-FFF2-40B4-BE49-F238E27FC236}">
                <a16:creationId xmlns:a16="http://schemas.microsoft.com/office/drawing/2014/main" id="{B5924812-1061-88F1-5FD0-4AF5FCCE9EC8}"/>
              </a:ext>
            </a:extLst>
          </p:cNvPr>
          <p:cNvCxnSpPr>
            <a:cxnSpLocks/>
            <a:stCxn id="30" idx="7"/>
          </p:cNvCxnSpPr>
          <p:nvPr/>
        </p:nvCxnSpPr>
        <p:spPr>
          <a:xfrm flipV="1">
            <a:off x="4127391" y="4890280"/>
            <a:ext cx="420264" cy="39451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41">
            <a:extLst>
              <a:ext uri="{FF2B5EF4-FFF2-40B4-BE49-F238E27FC236}">
                <a16:creationId xmlns:a16="http://schemas.microsoft.com/office/drawing/2014/main" id="{0D972C2F-D65B-B9AB-6B74-5FB53D8B2C13}"/>
              </a:ext>
            </a:extLst>
          </p:cNvPr>
          <p:cNvCxnSpPr>
            <a:cxnSpLocks/>
            <a:stCxn id="32" idx="0"/>
            <a:endCxn id="43" idx="2"/>
          </p:cNvCxnSpPr>
          <p:nvPr/>
        </p:nvCxnSpPr>
        <p:spPr>
          <a:xfrm flipH="1" flipV="1">
            <a:off x="7292609" y="3326844"/>
            <a:ext cx="813285" cy="46997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48">
            <a:extLst>
              <a:ext uri="{FF2B5EF4-FFF2-40B4-BE49-F238E27FC236}">
                <a16:creationId xmlns:a16="http://schemas.microsoft.com/office/drawing/2014/main" id="{48DE4683-F51D-1F96-1AB7-935AC1E399A0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8629502" y="3144581"/>
            <a:ext cx="64096" cy="11105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2">
            <a:extLst>
              <a:ext uri="{FF2B5EF4-FFF2-40B4-BE49-F238E27FC236}">
                <a16:creationId xmlns:a16="http://schemas.microsoft.com/office/drawing/2014/main" id="{4B717714-F974-C274-315F-45611572798C}"/>
              </a:ext>
            </a:extLst>
          </p:cNvPr>
          <p:cNvCxnSpPr>
            <a:cxnSpLocks/>
          </p:cNvCxnSpPr>
          <p:nvPr/>
        </p:nvCxnSpPr>
        <p:spPr>
          <a:xfrm flipV="1">
            <a:off x="9494769" y="3003098"/>
            <a:ext cx="411800" cy="77729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4">
            <a:extLst>
              <a:ext uri="{FF2B5EF4-FFF2-40B4-BE49-F238E27FC236}">
                <a16:creationId xmlns:a16="http://schemas.microsoft.com/office/drawing/2014/main" id="{C50323F8-3903-27D7-359E-92693B7FE1C6}"/>
              </a:ext>
            </a:extLst>
          </p:cNvPr>
          <p:cNvSpPr txBox="1"/>
          <p:nvPr/>
        </p:nvSpPr>
        <p:spPr>
          <a:xfrm>
            <a:off x="2600612" y="2917512"/>
            <a:ext cx="137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Low-dim</a:t>
            </a:r>
          </a:p>
          <a:p>
            <a:r>
              <a:rPr lang="en-US" altLang="zh-TW" sz="2400" b="1" dirty="0"/>
              <a:t>vector</a:t>
            </a:r>
            <a:endParaRPr lang="zh-TW" altLang="en-US" sz="2400" b="1" dirty="0"/>
          </a:p>
        </p:txBody>
      </p:sp>
      <p:sp>
        <p:nvSpPr>
          <p:cNvPr id="61" name="文字方塊 40">
            <a:extLst>
              <a:ext uri="{FF2B5EF4-FFF2-40B4-BE49-F238E27FC236}">
                <a16:creationId xmlns:a16="http://schemas.microsoft.com/office/drawing/2014/main" id="{3E4DEB2A-DC73-4966-0A65-BD8DCCBBCDC0}"/>
              </a:ext>
            </a:extLst>
          </p:cNvPr>
          <p:cNvSpPr txBox="1"/>
          <p:nvPr/>
        </p:nvSpPr>
        <p:spPr>
          <a:xfrm>
            <a:off x="6495331" y="5574463"/>
            <a:ext cx="137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high-dim</a:t>
            </a:r>
          </a:p>
          <a:p>
            <a:pPr algn="r"/>
            <a:r>
              <a:rPr lang="en-US" altLang="zh-TW" sz="2400" b="1" dirty="0"/>
              <a:t>vector</a:t>
            </a:r>
            <a:endParaRPr lang="zh-TW" altLang="en-US" sz="2400" b="1" dirty="0"/>
          </a:p>
        </p:txBody>
      </p:sp>
      <p:cxnSp>
        <p:nvCxnSpPr>
          <p:cNvPr id="62" name="直線單箭頭接點 55">
            <a:extLst>
              <a:ext uri="{FF2B5EF4-FFF2-40B4-BE49-F238E27FC236}">
                <a16:creationId xmlns:a16="http://schemas.microsoft.com/office/drawing/2014/main" id="{E5A608C1-72B1-AEAE-D7FB-3EFACA597ED1}"/>
              </a:ext>
            </a:extLst>
          </p:cNvPr>
          <p:cNvCxnSpPr>
            <a:cxnSpLocks/>
          </p:cNvCxnSpPr>
          <p:nvPr/>
        </p:nvCxnSpPr>
        <p:spPr>
          <a:xfrm flipH="1">
            <a:off x="7850779" y="5573003"/>
            <a:ext cx="530910" cy="29734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A67252C1-C01F-E708-F69F-179047329BA3}"/>
              </a:ext>
            </a:extLst>
          </p:cNvPr>
          <p:cNvSpPr txBox="1"/>
          <p:nvPr/>
        </p:nvSpPr>
        <p:spPr>
          <a:xfrm>
            <a:off x="5502462" y="4818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生成器</a:t>
            </a:r>
            <a:endParaRPr lang="en-US" sz="36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DE97D09-8332-9FFD-5EC9-A9E072A8160C}"/>
              </a:ext>
            </a:extLst>
          </p:cNvPr>
          <p:cNvSpPr txBox="1"/>
          <p:nvPr/>
        </p:nvSpPr>
        <p:spPr>
          <a:xfrm>
            <a:off x="5380280" y="1013867"/>
            <a:ext cx="181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TW" sz="2400" dirty="0"/>
              <a:t>Generator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284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7" grpId="0"/>
      <p:bldP spid="39" grpId="0"/>
      <p:bldP spid="41" grpId="0"/>
      <p:bldP spid="42" grpId="0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9121B6-F504-E8DA-057E-F68733CB0D2A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51414-7363-82B6-60F3-7A63C4CB15E4}"/>
              </a:ext>
            </a:extLst>
          </p:cNvPr>
          <p:cNvSpPr/>
          <p:nvPr/>
        </p:nvSpPr>
        <p:spPr>
          <a:xfrm>
            <a:off x="1" y="1515138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51B22E-C261-50EF-C541-5FFAAE0F24BB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EC05CF-6EAD-CAE7-79FA-05E83BDA4554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B42C19-16BB-FFFC-120D-221515EA08FF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3AB5E0B-48FF-DEF2-CBDA-DB4213585488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03077D-7163-D6BB-3F1B-909535317926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原理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9E56E5-B430-FA5F-E48E-702FDE77B620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FAD53E1-FEB2-D17D-7AE9-3CA978F1A159}"/>
              </a:ext>
            </a:extLst>
          </p:cNvPr>
          <p:cNvSpPr txBox="1"/>
          <p:nvPr/>
        </p:nvSpPr>
        <p:spPr>
          <a:xfrm>
            <a:off x="4013229" y="1515138"/>
            <a:ext cx="6637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GAN</a:t>
            </a:r>
            <a:r>
              <a:rPr lang="zh-CN" altLang="en-US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能用来做什么？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3" name="图片 12" descr="棕色的马&#10;&#10;描述已自动生成">
            <a:extLst>
              <a:ext uri="{FF2B5EF4-FFF2-40B4-BE49-F238E27FC236}">
                <a16:creationId xmlns:a16="http://schemas.microsoft.com/office/drawing/2014/main" id="{D35B1BC3-E8E5-B216-D3EE-8C483581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68" y="3642948"/>
            <a:ext cx="5436092" cy="155316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3FB88BA-9134-5F79-FE63-95B0FDD87C6E}"/>
              </a:ext>
            </a:extLst>
          </p:cNvPr>
          <p:cNvSpPr txBox="1"/>
          <p:nvPr/>
        </p:nvSpPr>
        <p:spPr>
          <a:xfrm>
            <a:off x="6376856" y="2889406"/>
            <a:ext cx="1910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</a:t>
            </a:r>
            <a:r>
              <a:rPr lang="en-US" altLang="zh-CN" sz="3200" dirty="0"/>
              <a:t>ycle</a:t>
            </a:r>
            <a:r>
              <a:rPr lang="en-US" altLang="zh-TW" sz="3200" dirty="0"/>
              <a:t> GAN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65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5E50D0A-F33B-4736-BB2B-290982C1AAEE}"/>
              </a:ext>
            </a:extLst>
          </p:cNvPr>
          <p:cNvSpPr/>
          <p:nvPr/>
        </p:nvSpPr>
        <p:spPr>
          <a:xfrm>
            <a:off x="5589308" y="172646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8C9356-CBB0-424D-8F99-CD91D99B5012}"/>
              </a:ext>
            </a:extLst>
          </p:cNvPr>
          <p:cNvSpPr/>
          <p:nvPr/>
        </p:nvSpPr>
        <p:spPr>
          <a:xfrm>
            <a:off x="4000248" y="1934928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285227C-7CC7-4807-AADE-F203DB746A8E}"/>
              </a:ext>
            </a:extLst>
          </p:cNvPr>
          <p:cNvCxnSpPr/>
          <p:nvPr/>
        </p:nvCxnSpPr>
        <p:spPr>
          <a:xfrm>
            <a:off x="2060023" y="321038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A4D19CCE-B1BC-4E29-BF4D-4BDEA18A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898" y="3784944"/>
            <a:ext cx="848388" cy="8483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F87C0D-D13D-4546-B426-D56C5663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42" y="3760883"/>
            <a:ext cx="879920" cy="879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326126-1159-44ED-94F4-602134738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174" y="5317688"/>
            <a:ext cx="848388" cy="89304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ACF7F6F-ECCF-4419-8312-27CDD7ED7749}"/>
              </a:ext>
            </a:extLst>
          </p:cNvPr>
          <p:cNvSpPr/>
          <p:nvPr/>
        </p:nvSpPr>
        <p:spPr>
          <a:xfrm>
            <a:off x="4665213" y="3774766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AC9BFF-D2DD-4180-8462-82980955126C}"/>
              </a:ext>
            </a:extLst>
          </p:cNvPr>
          <p:cNvSpPr/>
          <p:nvPr/>
        </p:nvSpPr>
        <p:spPr>
          <a:xfrm>
            <a:off x="4637853" y="5317339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8BC38C-CE15-440F-AE9E-4AD3A37CE446}"/>
              </a:ext>
            </a:extLst>
          </p:cNvPr>
          <p:cNvSpPr/>
          <p:nvPr/>
        </p:nvSpPr>
        <p:spPr>
          <a:xfrm>
            <a:off x="8638937" y="3745101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300ED9-6D66-423A-A6A4-75B86EEFE085}"/>
              </a:ext>
            </a:extLst>
          </p:cNvPr>
          <p:cNvSpPr txBox="1"/>
          <p:nvPr/>
        </p:nvSpPr>
        <p:spPr>
          <a:xfrm>
            <a:off x="6465281" y="3962066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1.0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34EF88-E0E8-44C0-B462-ADED06D8200F}"/>
              </a:ext>
            </a:extLst>
          </p:cNvPr>
          <p:cNvSpPr txBox="1"/>
          <p:nvPr/>
        </p:nvSpPr>
        <p:spPr>
          <a:xfrm>
            <a:off x="10468487" y="3925692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1.0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4C5EC68-F2AC-4559-B468-980222719476}"/>
              </a:ext>
            </a:extLst>
          </p:cNvPr>
          <p:cNvSpPr txBox="1"/>
          <p:nvPr/>
        </p:nvSpPr>
        <p:spPr>
          <a:xfrm>
            <a:off x="6454699" y="548180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0.1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61E7208-C4C5-49ED-A6F6-66A1A88AAB19}"/>
              </a:ext>
            </a:extLst>
          </p:cNvPr>
          <p:cNvSpPr/>
          <p:nvPr/>
        </p:nvSpPr>
        <p:spPr>
          <a:xfrm>
            <a:off x="8611577" y="5373329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514FCAB-C62B-4209-9448-E1E4E6C994E9}"/>
              </a:ext>
            </a:extLst>
          </p:cNvPr>
          <p:cNvSpPr txBox="1"/>
          <p:nvPr/>
        </p:nvSpPr>
        <p:spPr>
          <a:xfrm>
            <a:off x="10428423" y="553779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0.1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4E4D03-5B98-4AAD-8895-0666D2CF7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903" y="5330665"/>
            <a:ext cx="866775" cy="866775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ECE2E1B4-1DCD-4B05-84BD-17D8430DE668}"/>
              </a:ext>
            </a:extLst>
          </p:cNvPr>
          <p:cNvSpPr txBox="1"/>
          <p:nvPr/>
        </p:nvSpPr>
        <p:spPr>
          <a:xfrm>
            <a:off x="7881033" y="1970144"/>
            <a:ext cx="3472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zh-CN" altLang="en-US" sz="2400" dirty="0"/>
              <a:t>高分代表真</a:t>
            </a:r>
            <a:endParaRPr lang="en-US" altLang="zh-CN" sz="2400" dirty="0"/>
          </a:p>
          <a:p>
            <a:pPr defTabSz="457200">
              <a:defRPr/>
            </a:pPr>
            <a:r>
              <a:rPr lang="zh-CN" altLang="en-US" sz="2400" dirty="0"/>
              <a:t>低分代表假</a:t>
            </a:r>
            <a:endParaRPr lang="zh-TW" altLang="en-US" sz="2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3AC336F-FD20-4130-A798-D3A4DAE2B7FD}"/>
              </a:ext>
            </a:extLst>
          </p:cNvPr>
          <p:cNvCxnSpPr>
            <a:cxnSpLocks/>
          </p:cNvCxnSpPr>
          <p:nvPr/>
        </p:nvCxnSpPr>
        <p:spPr>
          <a:xfrm>
            <a:off x="4901486" y="2373185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FC9BADE-8AAC-49E5-9A2E-28EBA11D6BAF}"/>
              </a:ext>
            </a:extLst>
          </p:cNvPr>
          <p:cNvCxnSpPr>
            <a:cxnSpLocks/>
          </p:cNvCxnSpPr>
          <p:nvPr/>
        </p:nvCxnSpPr>
        <p:spPr>
          <a:xfrm>
            <a:off x="7106959" y="2356252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735AF0-301A-4F74-8C54-B6B3C0C147FB}"/>
              </a:ext>
            </a:extLst>
          </p:cNvPr>
          <p:cNvCxnSpPr>
            <a:cxnSpLocks/>
          </p:cNvCxnSpPr>
          <p:nvPr/>
        </p:nvCxnSpPr>
        <p:spPr>
          <a:xfrm>
            <a:off x="6021063" y="4223775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AA84B38-3366-4DF7-ADCC-253771F1925A}"/>
              </a:ext>
            </a:extLst>
          </p:cNvPr>
          <p:cNvCxnSpPr>
            <a:cxnSpLocks/>
          </p:cNvCxnSpPr>
          <p:nvPr/>
        </p:nvCxnSpPr>
        <p:spPr>
          <a:xfrm>
            <a:off x="4164437" y="4223676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B4C0D0F0-9D03-4320-B49E-210B9A788167}"/>
              </a:ext>
            </a:extLst>
          </p:cNvPr>
          <p:cNvCxnSpPr>
            <a:cxnSpLocks/>
          </p:cNvCxnSpPr>
          <p:nvPr/>
        </p:nvCxnSpPr>
        <p:spPr>
          <a:xfrm>
            <a:off x="5993703" y="5743413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CC2C736-5300-44AD-8F7F-C1B95FCC4B8B}"/>
              </a:ext>
            </a:extLst>
          </p:cNvPr>
          <p:cNvCxnSpPr>
            <a:cxnSpLocks/>
          </p:cNvCxnSpPr>
          <p:nvPr/>
        </p:nvCxnSpPr>
        <p:spPr>
          <a:xfrm>
            <a:off x="4137077" y="5743314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D956B14-3881-4ECB-9C72-E6CAD704E8D0}"/>
              </a:ext>
            </a:extLst>
          </p:cNvPr>
          <p:cNvCxnSpPr>
            <a:cxnSpLocks/>
          </p:cNvCxnSpPr>
          <p:nvPr/>
        </p:nvCxnSpPr>
        <p:spPr>
          <a:xfrm>
            <a:off x="10038329" y="4194648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E40B117-BA62-47D7-A3B3-5E45D9003049}"/>
              </a:ext>
            </a:extLst>
          </p:cNvPr>
          <p:cNvCxnSpPr>
            <a:cxnSpLocks/>
          </p:cNvCxnSpPr>
          <p:nvPr/>
        </p:nvCxnSpPr>
        <p:spPr>
          <a:xfrm>
            <a:off x="8181703" y="4194549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7F55CDE-F840-4456-A131-EB81D6FBFD14}"/>
              </a:ext>
            </a:extLst>
          </p:cNvPr>
          <p:cNvCxnSpPr>
            <a:cxnSpLocks/>
          </p:cNvCxnSpPr>
          <p:nvPr/>
        </p:nvCxnSpPr>
        <p:spPr>
          <a:xfrm>
            <a:off x="9981879" y="5813917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161F13C-2C3B-491B-96A8-82489138E375}"/>
              </a:ext>
            </a:extLst>
          </p:cNvPr>
          <p:cNvCxnSpPr>
            <a:cxnSpLocks/>
          </p:cNvCxnSpPr>
          <p:nvPr/>
        </p:nvCxnSpPr>
        <p:spPr>
          <a:xfrm>
            <a:off x="8125253" y="5813818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312249F7-B18C-B7AB-678D-EA8BC10BF12E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46B72B-C4FE-92F5-9F46-AC78B6B2886A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A08A892-1D6A-CAC0-A66A-D9EBB224640C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B7A4D8-DC8E-85FC-4AE8-A8B04806178C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8BA745C-8C42-457E-DB37-EE5E6726EC99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808A3FE-C175-721E-7509-1D5E9D7A3579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3B2271AA-287A-D165-4CC5-EBE870B02497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49FB06D-526D-DF55-A0BB-98E05DB35276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088D15E-E518-040F-B915-26F01A0F872C}"/>
              </a:ext>
            </a:extLst>
          </p:cNvPr>
          <p:cNvSpPr txBox="1"/>
          <p:nvPr/>
        </p:nvSpPr>
        <p:spPr>
          <a:xfrm>
            <a:off x="10127914" y="38397"/>
            <a:ext cx="71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8D10103-5CAA-C12A-ED42-698260C67FAF}"/>
              </a:ext>
            </a:extLst>
          </p:cNvPr>
          <p:cNvSpPr txBox="1"/>
          <p:nvPr/>
        </p:nvSpPr>
        <p:spPr>
          <a:xfrm>
            <a:off x="9430256" y="1007894"/>
            <a:ext cx="233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Adversarial</a:t>
            </a:r>
            <a:endParaRPr lang="en-US" sz="28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2A4DDF4-6598-2188-BA67-39731908E1D5}"/>
              </a:ext>
            </a:extLst>
          </p:cNvPr>
          <p:cNvSpPr txBox="1"/>
          <p:nvPr/>
        </p:nvSpPr>
        <p:spPr>
          <a:xfrm>
            <a:off x="9929943" y="15292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zh-CN" altLang="en-US" dirty="0"/>
              <a:t>对抗性</a:t>
            </a:r>
            <a:endParaRPr 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FEF9265-1CC5-16BD-30BC-C32EF876EEF7}"/>
              </a:ext>
            </a:extLst>
          </p:cNvPr>
          <p:cNvSpPr txBox="1"/>
          <p:nvPr/>
        </p:nvSpPr>
        <p:spPr>
          <a:xfrm>
            <a:off x="5502462" y="4818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辨别器</a:t>
            </a:r>
            <a:endParaRPr lang="en-US" sz="36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D0EFB19-3807-A2ED-DE64-D5B003B2F278}"/>
              </a:ext>
            </a:extLst>
          </p:cNvPr>
          <p:cNvSpPr txBox="1"/>
          <p:nvPr/>
        </p:nvSpPr>
        <p:spPr>
          <a:xfrm>
            <a:off x="5123214" y="1012365"/>
            <a:ext cx="244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346679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4" grpId="0"/>
      <p:bldP spid="37" grpId="0"/>
      <p:bldP spid="38" grpId="0"/>
      <p:bldP spid="41" grpId="0" animBg="1"/>
      <p:bldP spid="44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B7A0-542B-4473-3C5C-5A2115B4427E}"/>
              </a:ext>
            </a:extLst>
          </p:cNvPr>
          <p:cNvSpPr/>
          <p:nvPr/>
        </p:nvSpPr>
        <p:spPr>
          <a:xfrm>
            <a:off x="3990780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5895A-F2B7-0753-BBB8-546EE97DDDA7}"/>
              </a:ext>
            </a:extLst>
          </p:cNvPr>
          <p:cNvSpPr/>
          <p:nvPr/>
        </p:nvSpPr>
        <p:spPr>
          <a:xfrm>
            <a:off x="3990780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id="{238CFAFD-80EB-3C64-9772-9149A23972F5}"/>
              </a:ext>
            </a:extLst>
          </p:cNvPr>
          <p:cNvSpPr txBox="1"/>
          <p:nvPr/>
        </p:nvSpPr>
        <p:spPr>
          <a:xfrm>
            <a:off x="4936930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真实图像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3870C8-838C-B69C-8700-F957DA75E9A1}"/>
              </a:ext>
            </a:extLst>
          </p:cNvPr>
          <p:cNvSpPr/>
          <p:nvPr/>
        </p:nvSpPr>
        <p:spPr>
          <a:xfrm>
            <a:off x="6866516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2AA2FE-F5BC-1025-000D-5448EDC8991F}"/>
              </a:ext>
            </a:extLst>
          </p:cNvPr>
          <p:cNvSpPr/>
          <p:nvPr/>
        </p:nvSpPr>
        <p:spPr>
          <a:xfrm>
            <a:off x="6866516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ED6F41-3A0C-C48B-2654-E2E0840088C1}"/>
              </a:ext>
            </a:extLst>
          </p:cNvPr>
          <p:cNvSpPr/>
          <p:nvPr/>
        </p:nvSpPr>
        <p:spPr>
          <a:xfrm>
            <a:off x="9742253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1A5640-8336-D723-B458-2F7C83213A30}"/>
              </a:ext>
            </a:extLst>
          </p:cNvPr>
          <p:cNvSpPr/>
          <p:nvPr/>
        </p:nvSpPr>
        <p:spPr>
          <a:xfrm>
            <a:off x="9742253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1" name="箭號: 向右 20">
            <a:extLst>
              <a:ext uri="{FF2B5EF4-FFF2-40B4-BE49-F238E27FC236}">
                <a16:creationId xmlns:a16="http://schemas.microsoft.com/office/drawing/2014/main" id="{3FA2A53C-F52A-0389-A272-2CBFEC722F0A}"/>
              </a:ext>
            </a:extLst>
          </p:cNvPr>
          <p:cNvSpPr/>
          <p:nvPr/>
        </p:nvSpPr>
        <p:spPr>
          <a:xfrm>
            <a:off x="5741994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21">
            <a:extLst>
              <a:ext uri="{FF2B5EF4-FFF2-40B4-BE49-F238E27FC236}">
                <a16:creationId xmlns:a16="http://schemas.microsoft.com/office/drawing/2014/main" id="{67D9C2F4-5B19-6004-B2E3-D99869B7E988}"/>
              </a:ext>
            </a:extLst>
          </p:cNvPr>
          <p:cNvSpPr/>
          <p:nvPr/>
        </p:nvSpPr>
        <p:spPr>
          <a:xfrm>
            <a:off x="8617731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22">
            <a:extLst>
              <a:ext uri="{FF2B5EF4-FFF2-40B4-BE49-F238E27FC236}">
                <a16:creationId xmlns:a16="http://schemas.microsoft.com/office/drawing/2014/main" id="{5E9FC7FA-1B81-844D-028B-38EBE0B73D81}"/>
              </a:ext>
            </a:extLst>
          </p:cNvPr>
          <p:cNvSpPr/>
          <p:nvPr/>
        </p:nvSpPr>
        <p:spPr>
          <a:xfrm>
            <a:off x="5741994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23">
            <a:extLst>
              <a:ext uri="{FF2B5EF4-FFF2-40B4-BE49-F238E27FC236}">
                <a16:creationId xmlns:a16="http://schemas.microsoft.com/office/drawing/2014/main" id="{6C403301-F48A-53FB-7DCF-649697D39C8D}"/>
              </a:ext>
            </a:extLst>
          </p:cNvPr>
          <p:cNvSpPr/>
          <p:nvPr/>
        </p:nvSpPr>
        <p:spPr>
          <a:xfrm>
            <a:off x="8617731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24">
            <a:extLst>
              <a:ext uri="{FF2B5EF4-FFF2-40B4-BE49-F238E27FC236}">
                <a16:creationId xmlns:a16="http://schemas.microsoft.com/office/drawing/2014/main" id="{718D4F3C-F434-C535-47EF-51E05D6E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87" y="3325050"/>
            <a:ext cx="2205108" cy="543725"/>
          </a:xfrm>
          <a:prstGeom prst="rect">
            <a:avLst/>
          </a:prstGeom>
        </p:spPr>
      </p:pic>
      <p:pic>
        <p:nvPicPr>
          <p:cNvPr id="16" name="圖片 25">
            <a:extLst>
              <a:ext uri="{FF2B5EF4-FFF2-40B4-BE49-F238E27FC236}">
                <a16:creationId xmlns:a16="http://schemas.microsoft.com/office/drawing/2014/main" id="{CCA1F9DC-A9FA-F484-82F8-08E2AF09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07" y="3339997"/>
            <a:ext cx="2101787" cy="517832"/>
          </a:xfrm>
          <a:prstGeom prst="rect">
            <a:avLst/>
          </a:prstGeom>
        </p:spPr>
      </p:pic>
      <p:pic>
        <p:nvPicPr>
          <p:cNvPr id="17" name="圖片 26">
            <a:extLst>
              <a:ext uri="{FF2B5EF4-FFF2-40B4-BE49-F238E27FC236}">
                <a16:creationId xmlns:a16="http://schemas.microsoft.com/office/drawing/2014/main" id="{0700DB6B-FE89-4EAC-7D3D-4AF164541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488" y="3427765"/>
            <a:ext cx="1963180" cy="414004"/>
          </a:xfrm>
          <a:prstGeom prst="rect">
            <a:avLst/>
          </a:prstGeom>
        </p:spPr>
      </p:pic>
      <p:cxnSp>
        <p:nvCxnSpPr>
          <p:cNvPr id="18" name="直線單箭頭接點 37">
            <a:extLst>
              <a:ext uri="{FF2B5EF4-FFF2-40B4-BE49-F238E27FC236}">
                <a16:creationId xmlns:a16="http://schemas.microsoft.com/office/drawing/2014/main" id="{A6E94070-505F-B7C5-8C8F-0CD464034684}"/>
              </a:ext>
            </a:extLst>
          </p:cNvPr>
          <p:cNvCxnSpPr/>
          <p:nvPr/>
        </p:nvCxnSpPr>
        <p:spPr>
          <a:xfrm flipV="1">
            <a:off x="9199798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39">
            <a:extLst>
              <a:ext uri="{FF2B5EF4-FFF2-40B4-BE49-F238E27FC236}">
                <a16:creationId xmlns:a16="http://schemas.microsoft.com/office/drawing/2014/main" id="{CA048CEC-3230-BFBD-D6F2-1C1D2C846C28}"/>
              </a:ext>
            </a:extLst>
          </p:cNvPr>
          <p:cNvCxnSpPr/>
          <p:nvPr/>
        </p:nvCxnSpPr>
        <p:spPr>
          <a:xfrm flipH="1" flipV="1">
            <a:off x="4893376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41">
            <a:extLst>
              <a:ext uri="{FF2B5EF4-FFF2-40B4-BE49-F238E27FC236}">
                <a16:creationId xmlns:a16="http://schemas.microsoft.com/office/drawing/2014/main" id="{C9DB8CDC-EA81-EC6F-E857-258F59A313CC}"/>
              </a:ext>
            </a:extLst>
          </p:cNvPr>
          <p:cNvCxnSpPr/>
          <p:nvPr/>
        </p:nvCxnSpPr>
        <p:spPr>
          <a:xfrm flipH="1" flipV="1">
            <a:off x="7625341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7">
            <a:extLst>
              <a:ext uri="{FF2B5EF4-FFF2-40B4-BE49-F238E27FC236}">
                <a16:creationId xmlns:a16="http://schemas.microsoft.com/office/drawing/2014/main" id="{33BCDDF4-C852-E55D-17CD-210B23950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94" y="6111526"/>
            <a:ext cx="540000" cy="540000"/>
          </a:xfrm>
          <a:prstGeom prst="rect">
            <a:avLst/>
          </a:prstGeom>
        </p:spPr>
      </p:pic>
      <p:pic>
        <p:nvPicPr>
          <p:cNvPr id="22" name="圖片 29">
            <a:extLst>
              <a:ext uri="{FF2B5EF4-FFF2-40B4-BE49-F238E27FC236}">
                <a16:creationId xmlns:a16="http://schemas.microsoft.com/office/drawing/2014/main" id="{80A1AE45-7689-4605-2179-298FD030D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730" y="6111526"/>
            <a:ext cx="540000" cy="540000"/>
          </a:xfrm>
          <a:prstGeom prst="rect">
            <a:avLst/>
          </a:prstGeom>
        </p:spPr>
      </p:pic>
      <p:pic>
        <p:nvPicPr>
          <p:cNvPr id="23" name="圖片 30">
            <a:extLst>
              <a:ext uri="{FF2B5EF4-FFF2-40B4-BE49-F238E27FC236}">
                <a16:creationId xmlns:a16="http://schemas.microsoft.com/office/drawing/2014/main" id="{2400F977-C51A-6D2C-4174-46614DCB9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76" y="6111526"/>
            <a:ext cx="540000" cy="540000"/>
          </a:xfrm>
          <a:prstGeom prst="rect">
            <a:avLst/>
          </a:prstGeom>
        </p:spPr>
      </p:pic>
      <p:pic>
        <p:nvPicPr>
          <p:cNvPr id="24" name="圖片 31">
            <a:extLst>
              <a:ext uri="{FF2B5EF4-FFF2-40B4-BE49-F238E27FC236}">
                <a16:creationId xmlns:a16="http://schemas.microsoft.com/office/drawing/2014/main" id="{4B9F8BBF-3DDB-50E1-E36B-D5656C56F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812" y="6111526"/>
            <a:ext cx="540000" cy="540000"/>
          </a:xfrm>
          <a:prstGeom prst="rect">
            <a:avLst/>
          </a:prstGeom>
        </p:spPr>
      </p:pic>
      <p:pic>
        <p:nvPicPr>
          <p:cNvPr id="25" name="圖片 2">
            <a:extLst>
              <a:ext uri="{FF2B5EF4-FFF2-40B4-BE49-F238E27FC236}">
                <a16:creationId xmlns:a16="http://schemas.microsoft.com/office/drawing/2014/main" id="{FCC8AB90-B935-02E5-6D03-8A1FAB62E7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8673" y="3361364"/>
            <a:ext cx="2081864" cy="549612"/>
          </a:xfrm>
          <a:prstGeom prst="rect">
            <a:avLst/>
          </a:prstGeom>
        </p:spPr>
      </p:pic>
      <p:cxnSp>
        <p:nvCxnSpPr>
          <p:cNvPr id="26" name="直線單箭頭接點 28">
            <a:extLst>
              <a:ext uri="{FF2B5EF4-FFF2-40B4-BE49-F238E27FC236}">
                <a16:creationId xmlns:a16="http://schemas.microsoft.com/office/drawing/2014/main" id="{5D957C54-A406-39D2-77A7-B0369C289421}"/>
              </a:ext>
            </a:extLst>
          </p:cNvPr>
          <p:cNvCxnSpPr/>
          <p:nvPr/>
        </p:nvCxnSpPr>
        <p:spPr>
          <a:xfrm flipH="1">
            <a:off x="4719237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4">
            <a:extLst>
              <a:ext uri="{FF2B5EF4-FFF2-40B4-BE49-F238E27FC236}">
                <a16:creationId xmlns:a16="http://schemas.microsoft.com/office/drawing/2014/main" id="{AC4359B6-C361-D63C-106B-A6DDE7C1E401}"/>
              </a:ext>
            </a:extLst>
          </p:cNvPr>
          <p:cNvCxnSpPr/>
          <p:nvPr/>
        </p:nvCxnSpPr>
        <p:spPr>
          <a:xfrm>
            <a:off x="4687791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4">
            <a:extLst>
              <a:ext uri="{FF2B5EF4-FFF2-40B4-BE49-F238E27FC236}">
                <a16:creationId xmlns:a16="http://schemas.microsoft.com/office/drawing/2014/main" id="{80A46F4B-9E91-F26A-E090-681E91B6D1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2130" y="3381118"/>
            <a:ext cx="2071064" cy="521908"/>
          </a:xfrm>
          <a:prstGeom prst="rect">
            <a:avLst/>
          </a:prstGeom>
        </p:spPr>
      </p:pic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id="{4F45DE41-5BEB-6E01-F4AB-6235D7F5837F}"/>
              </a:ext>
            </a:extLst>
          </p:cNvPr>
          <p:cNvCxnSpPr/>
          <p:nvPr/>
        </p:nvCxnSpPr>
        <p:spPr>
          <a:xfrm flipH="1">
            <a:off x="7600770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35">
            <a:extLst>
              <a:ext uri="{FF2B5EF4-FFF2-40B4-BE49-F238E27FC236}">
                <a16:creationId xmlns:a16="http://schemas.microsoft.com/office/drawing/2014/main" id="{7625D6BD-3225-8F33-81F1-0817A0DF6E94}"/>
              </a:ext>
            </a:extLst>
          </p:cNvPr>
          <p:cNvCxnSpPr/>
          <p:nvPr/>
        </p:nvCxnSpPr>
        <p:spPr>
          <a:xfrm>
            <a:off x="7586253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5">
            <a:extLst>
              <a:ext uri="{FF2B5EF4-FFF2-40B4-BE49-F238E27FC236}">
                <a16:creationId xmlns:a16="http://schemas.microsoft.com/office/drawing/2014/main" id="{ED389DC2-479E-6F67-B535-08C487D675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7004" y="3367928"/>
            <a:ext cx="2106868" cy="524567"/>
          </a:xfrm>
          <a:prstGeom prst="rect">
            <a:avLst/>
          </a:prstGeom>
        </p:spPr>
      </p:pic>
      <p:cxnSp>
        <p:nvCxnSpPr>
          <p:cNvPr id="32" name="直線單箭頭接點 33">
            <a:extLst>
              <a:ext uri="{FF2B5EF4-FFF2-40B4-BE49-F238E27FC236}">
                <a16:creationId xmlns:a16="http://schemas.microsoft.com/office/drawing/2014/main" id="{B9522D9C-AC80-729B-20F4-ED1F739BC9B5}"/>
              </a:ext>
            </a:extLst>
          </p:cNvPr>
          <p:cNvCxnSpPr/>
          <p:nvPr/>
        </p:nvCxnSpPr>
        <p:spPr>
          <a:xfrm flipH="1">
            <a:off x="1048230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6">
            <a:extLst>
              <a:ext uri="{FF2B5EF4-FFF2-40B4-BE49-F238E27FC236}">
                <a16:creationId xmlns:a16="http://schemas.microsoft.com/office/drawing/2014/main" id="{4CB16B67-9480-7936-410B-CFB48B0BF1E1}"/>
              </a:ext>
            </a:extLst>
          </p:cNvPr>
          <p:cNvCxnSpPr/>
          <p:nvPr/>
        </p:nvCxnSpPr>
        <p:spPr>
          <a:xfrm>
            <a:off x="10497738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5B548B2E-3510-379A-261B-088D53A03EAC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C03AB3-DCD0-10F2-56EA-C896DAB79C8D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D283851-8602-A116-2BBF-94D700A30AFA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DBD413E-AA42-18EC-E22B-7713483CC0FD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AB04AEA-7644-5CCE-ED0F-1173D4966A1E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9ED45D5-380B-A0BB-6BC1-904F4C8F7537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0A26101-D290-361E-E166-F278B8786E22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29A5BBB-1583-C0BE-B439-C1999C26CC6A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6741BBC-4FD6-8D39-B5D0-876E76ACC75B}"/>
              </a:ext>
            </a:extLst>
          </p:cNvPr>
          <p:cNvSpPr txBox="1"/>
          <p:nvPr/>
        </p:nvSpPr>
        <p:spPr>
          <a:xfrm>
            <a:off x="10127914" y="38397"/>
            <a:ext cx="71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0A11C29-07B9-95C5-781B-4CB49397FE92}"/>
              </a:ext>
            </a:extLst>
          </p:cNvPr>
          <p:cNvSpPr txBox="1"/>
          <p:nvPr/>
        </p:nvSpPr>
        <p:spPr>
          <a:xfrm>
            <a:off x="9430256" y="1007894"/>
            <a:ext cx="233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Adversarial</a:t>
            </a:r>
            <a:endParaRPr lang="en-US" sz="28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F3EFE29-5511-9A24-2588-3BB73683EF7E}"/>
              </a:ext>
            </a:extLst>
          </p:cNvPr>
          <p:cNvSpPr txBox="1"/>
          <p:nvPr/>
        </p:nvSpPr>
        <p:spPr>
          <a:xfrm>
            <a:off x="4620986" y="452262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生成器与辨别器</a:t>
            </a:r>
            <a:endParaRPr lang="en-US" altLang="zh-CN" sz="24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24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“对抗”作用</a:t>
            </a:r>
            <a:endParaRPr lang="en-US" sz="24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01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295" y="693465"/>
            <a:ext cx="7886700" cy="6073095"/>
          </a:xfrm>
        </p:spPr>
        <p:txBody>
          <a:bodyPr/>
          <a:lstStyle/>
          <a:p>
            <a:r>
              <a:rPr lang="zh-CN" altLang="en-US" sz="2400" dirty="0"/>
              <a:t>初始化生成器</a:t>
            </a:r>
            <a:r>
              <a:rPr lang="en-US" altLang="zh-CN" sz="2400" dirty="0"/>
              <a:t>G </a:t>
            </a:r>
            <a:r>
              <a:rPr lang="zh-CN" altLang="en-US" sz="2400" dirty="0"/>
              <a:t>辨别器</a:t>
            </a:r>
            <a:r>
              <a:rPr lang="en-US" altLang="zh-CN" sz="2400" dirty="0"/>
              <a:t>D</a:t>
            </a:r>
          </a:p>
          <a:p>
            <a:r>
              <a:rPr lang="zh-CN" altLang="en-US" sz="2400" dirty="0"/>
              <a:t>在每一轮循环中</a:t>
            </a:r>
            <a:r>
              <a:rPr lang="en-US" altLang="zh-TW" sz="2400" dirty="0"/>
              <a:t>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7890869" y="595328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6057461" y="2721893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取样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5560968" y="365851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通过生成器</a:t>
            </a:r>
            <a:endParaRPr lang="en-US" altLang="zh-CN" dirty="0"/>
          </a:p>
          <a:p>
            <a:r>
              <a:rPr lang="zh-CN" altLang="en-US" dirty="0"/>
              <a:t>生成的图片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6E02F-FF77-42D7-94A0-D28183EC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64" y="3658513"/>
            <a:ext cx="2851417" cy="71855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7542464" y="2827515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8536891" y="472072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3108833" y="2818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算法原理：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10849068" y="3399411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10678945" y="2914677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 b="1">
                <a:solidFill>
                  <a:srgbClr val="FF0000"/>
                </a:solidFill>
                <a:latin typeface="+mn-ea"/>
              </a:defRPr>
            </a:lvl1pPr>
          </a:lstStyle>
          <a:p>
            <a:r>
              <a:rPr lang="zh-CN" altLang="en-US" dirty="0"/>
              <a:t>更新</a:t>
            </a:r>
            <a:endParaRPr lang="zh-TW" altLang="en-US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114852" y="507164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6359413" y="493347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6743850" y="493347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7128287" y="493347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7512723" y="493347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7890869" y="437706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667379" y="433531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9023345" y="433531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9023346" y="4396178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9992525" y="3925733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9324089" y="3925733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8592373" y="3925733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7890869" y="3925733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10025635" y="3124174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9357199" y="3124174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8625483" y="3124174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7923979" y="3124174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51C234C-4FAD-43A6-8EBA-6745F552193B}"/>
              </a:ext>
            </a:extLst>
          </p:cNvPr>
          <p:cNvSpPr txBox="1"/>
          <p:nvPr/>
        </p:nvSpPr>
        <p:spPr>
          <a:xfrm>
            <a:off x="5191275" y="4688299"/>
            <a:ext cx="1518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从简单分布中随机取向量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4070A3-8B89-4BE5-AC7C-D34FAD92C8C8}"/>
              </a:ext>
            </a:extLst>
          </p:cNvPr>
          <p:cNvSpPr txBox="1"/>
          <p:nvPr/>
        </p:nvSpPr>
        <p:spPr>
          <a:xfrm>
            <a:off x="3994081" y="3829081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训练集</a:t>
            </a:r>
            <a:endParaRPr lang="zh-TW" altLang="en-US" sz="24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A2ECA34-FC12-4D05-B1FC-7B9EA82F89C8}"/>
              </a:ext>
            </a:extLst>
          </p:cNvPr>
          <p:cNvGrpSpPr/>
          <p:nvPr/>
        </p:nvGrpSpPr>
        <p:grpSpPr>
          <a:xfrm>
            <a:off x="3967295" y="2584693"/>
            <a:ext cx="1751174" cy="1307774"/>
            <a:chOff x="644126" y="4258170"/>
            <a:chExt cx="3652768" cy="2387400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614645E6-A3B2-474E-A665-A6DDC10A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D4970D74-AB5C-4AC6-A682-3C2867CF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4797C96C-D328-4F32-B9A4-F22C28C4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F5D9BBFA-3AA2-4526-8E21-8E453527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83678E0-33A7-4DF6-BEC5-BA519022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0527B2A-973C-4FD1-A36A-1277CD35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DD2FBBE-0AE5-498E-930B-B3EA4D13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9C886ED-D68B-4E2A-8DDF-1FB99A04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4DC1F014-3799-4E5D-8852-6BC8E786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E7220688-7E27-4BC5-A163-E84CF778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E3D5204C-C996-4F5C-955A-4CE95E66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983F4FD-15A7-4C81-B378-FAD05ACBE29C}"/>
              </a:ext>
            </a:extLst>
          </p:cNvPr>
          <p:cNvSpPr/>
          <p:nvPr/>
        </p:nvSpPr>
        <p:spPr>
          <a:xfrm>
            <a:off x="5803077" y="306134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3108833" y="1889763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1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 </a:t>
            </a:r>
            <a:r>
              <a:rPr lang="zh-CN" altLang="en-US" sz="2400" dirty="0"/>
              <a:t>固定生成器</a:t>
            </a:r>
            <a:r>
              <a:rPr lang="en-US" altLang="zh-CN" sz="2400" dirty="0"/>
              <a:t>G </a:t>
            </a:r>
            <a:r>
              <a:rPr lang="zh-CN" altLang="en-US" sz="2400" dirty="0"/>
              <a:t>更新辨别器</a:t>
            </a:r>
            <a:r>
              <a:rPr lang="en-US" altLang="zh-CN" sz="2400" dirty="0"/>
              <a:t>D</a:t>
            </a:r>
            <a:endParaRPr lang="zh-TW" altLang="en-US" sz="24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6D8E6F0-E2DE-40AE-A7E5-0FB49582BB3B}"/>
              </a:ext>
            </a:extLst>
          </p:cNvPr>
          <p:cNvSpPr txBox="1"/>
          <p:nvPr/>
        </p:nvSpPr>
        <p:spPr>
          <a:xfrm>
            <a:off x="3023350" y="5923584"/>
            <a:ext cx="8346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在此过程中，辨别器</a:t>
            </a:r>
            <a:r>
              <a:rPr lang="en-US" altLang="zh-CN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D</a:t>
            </a:r>
            <a:r>
              <a:rPr lang="zh-CN" altLang="en-US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学习到了：</a:t>
            </a:r>
            <a:endParaRPr lang="en-US" altLang="zh-CN" b="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r>
              <a:rPr lang="zh-CN" altLang="en-US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给从训练集中的真实图片高分 给由生成器</a:t>
            </a:r>
            <a:r>
              <a:rPr lang="en-US" altLang="zh-CN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G</a:t>
            </a:r>
            <a:r>
              <a:rPr lang="zh-CN" altLang="en-US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生成的图片低分</a:t>
            </a:r>
            <a:endParaRPr lang="zh-TW" altLang="en-US" b="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DB145D3-1F08-4826-B7A9-2132143B0E7E}"/>
              </a:ext>
            </a:extLst>
          </p:cNvPr>
          <p:cNvSpPr txBox="1"/>
          <p:nvPr/>
        </p:nvSpPr>
        <p:spPr>
          <a:xfrm>
            <a:off x="9430715" y="4727101"/>
            <a:ext cx="1157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</a:rPr>
              <a:t>参数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固定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不变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29711BE-E825-640F-E6FE-CBF6DAC15DD4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EB9F7D9-7469-DA2D-782A-E664329A86EF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934326D-6CBC-E55F-2392-C55CFC8955A2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23EA654-F075-F02D-61E1-A6DB1F5F0647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A5E3CB8-7424-A18C-144D-47296D8BEB03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22CD8ED4-94F4-FC30-3689-DE73277545FC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E7FF482C-88AA-285F-A43C-C9E83678B045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42CEAA6-C56F-5EDD-007D-B8B810DA9995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6845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22" grpId="0" animBg="1"/>
      <p:bldP spid="23" grpId="0"/>
      <p:bldP spid="30" grpId="0" animBg="1"/>
      <p:bldP spid="31" grpId="0" animBg="1"/>
      <p:bldP spid="32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/>
      <p:bldP spid="2" grpId="0"/>
      <p:bldP spid="6" grpId="0" animBg="1"/>
      <p:bldP spid="8" grpId="0"/>
      <p:bldP spid="84" grpId="0"/>
      <p:bldP spid="8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65AE2CA0-050D-9F05-755E-4EDEDF02EF59}"/>
              </a:ext>
            </a:extLst>
          </p:cNvPr>
          <p:cNvSpPr txBox="1"/>
          <p:nvPr/>
        </p:nvSpPr>
        <p:spPr>
          <a:xfrm>
            <a:off x="3106426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Step 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lang="zh-CN" altLang="en-US" sz="2800" dirty="0"/>
              <a:t>固定辨别器</a:t>
            </a:r>
            <a:r>
              <a:rPr lang="en-US" altLang="zh-CN" sz="2800" dirty="0"/>
              <a:t>D </a:t>
            </a:r>
            <a:r>
              <a:rPr lang="zh-CN" altLang="en-US" sz="2800" dirty="0"/>
              <a:t>更新生成器</a:t>
            </a:r>
            <a:r>
              <a:rPr lang="en-US" altLang="zh-CN" sz="2800" dirty="0"/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5DE781-5A5B-7404-73DD-AA63A11DBC7B}"/>
              </a:ext>
            </a:extLst>
          </p:cNvPr>
          <p:cNvSpPr/>
          <p:nvPr/>
        </p:nvSpPr>
        <p:spPr>
          <a:xfrm>
            <a:off x="4378011" y="3608476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2C48C7-3D16-B43A-32F7-43C069FD0484}"/>
              </a:ext>
            </a:extLst>
          </p:cNvPr>
          <p:cNvSpPr/>
          <p:nvPr/>
        </p:nvSpPr>
        <p:spPr>
          <a:xfrm>
            <a:off x="8584787" y="389914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Discri-minator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732B68-82E7-87D2-1B2B-F77F6EA64C66}"/>
              </a:ext>
            </a:extLst>
          </p:cNvPr>
          <p:cNvSpPr/>
          <p:nvPr/>
        </p:nvSpPr>
        <p:spPr>
          <a:xfrm>
            <a:off x="4714892" y="3899141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Generator</a:t>
            </a:r>
          </a:p>
        </p:txBody>
      </p:sp>
      <p:grpSp>
        <p:nvGrpSpPr>
          <p:cNvPr id="12" name="群組 56">
            <a:extLst>
              <a:ext uri="{FF2B5EF4-FFF2-40B4-BE49-F238E27FC236}">
                <a16:creationId xmlns:a16="http://schemas.microsoft.com/office/drawing/2014/main" id="{E36B93C9-8F3A-2E2A-1302-8A098EE230B3}"/>
              </a:ext>
            </a:extLst>
          </p:cNvPr>
          <p:cNvGrpSpPr/>
          <p:nvPr/>
        </p:nvGrpSpPr>
        <p:grpSpPr>
          <a:xfrm>
            <a:off x="3286175" y="4222397"/>
            <a:ext cx="1053138" cy="1364622"/>
            <a:chOff x="646484" y="3932207"/>
            <a:chExt cx="1053138" cy="136462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A3331E0-FEA7-8054-076A-68970CB81A9F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文字方塊 61">
              <a:extLst>
                <a:ext uri="{FF2B5EF4-FFF2-40B4-BE49-F238E27FC236}">
                  <a16:creationId xmlns:a16="http://schemas.microsoft.com/office/drawing/2014/main" id="{E2B52829-B7BA-5308-EB26-424A727A0443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prstClr val="black"/>
                  </a:solidFill>
                  <a:latin typeface="+mn-ea"/>
                </a:rPr>
                <a:t>随机向量</a:t>
              </a:r>
              <a:endParaRPr lang="zh-TW" altLang="en-US" sz="2400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5" name="文字方塊 62">
            <a:extLst>
              <a:ext uri="{FF2B5EF4-FFF2-40B4-BE49-F238E27FC236}">
                <a16:creationId xmlns:a16="http://schemas.microsoft.com/office/drawing/2014/main" id="{14194425-DF97-1AD4-3144-DD79A13F5074}"/>
              </a:ext>
            </a:extLst>
          </p:cNvPr>
          <p:cNvSpPr txBox="1"/>
          <p:nvPr/>
        </p:nvSpPr>
        <p:spPr>
          <a:xfrm>
            <a:off x="10678556" y="4282638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63">
            <a:extLst>
              <a:ext uri="{FF2B5EF4-FFF2-40B4-BE49-F238E27FC236}">
                <a16:creationId xmlns:a16="http://schemas.microsoft.com/office/drawing/2014/main" id="{4CA2C0D5-8AF4-4DD6-FA62-C9E0D4A8AAF2}"/>
              </a:ext>
            </a:extLst>
          </p:cNvPr>
          <p:cNvCxnSpPr>
            <a:cxnSpLocks/>
          </p:cNvCxnSpPr>
          <p:nvPr/>
        </p:nvCxnSpPr>
        <p:spPr>
          <a:xfrm>
            <a:off x="4031387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64">
            <a:extLst>
              <a:ext uri="{FF2B5EF4-FFF2-40B4-BE49-F238E27FC236}">
                <a16:creationId xmlns:a16="http://schemas.microsoft.com/office/drawing/2014/main" id="{A735646F-1C57-D00C-0B1B-DE8427A04C7B}"/>
              </a:ext>
            </a:extLst>
          </p:cNvPr>
          <p:cNvCxnSpPr>
            <a:cxnSpLocks/>
          </p:cNvCxnSpPr>
          <p:nvPr/>
        </p:nvCxnSpPr>
        <p:spPr>
          <a:xfrm>
            <a:off x="6311787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5">
            <a:extLst>
              <a:ext uri="{FF2B5EF4-FFF2-40B4-BE49-F238E27FC236}">
                <a16:creationId xmlns:a16="http://schemas.microsoft.com/office/drawing/2014/main" id="{C8DE3BD3-8380-3A42-4469-D61C2B6C8F29}"/>
              </a:ext>
            </a:extLst>
          </p:cNvPr>
          <p:cNvCxnSpPr>
            <a:cxnSpLocks/>
          </p:cNvCxnSpPr>
          <p:nvPr/>
        </p:nvCxnSpPr>
        <p:spPr>
          <a:xfrm>
            <a:off x="7961637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66">
            <a:extLst>
              <a:ext uri="{FF2B5EF4-FFF2-40B4-BE49-F238E27FC236}">
                <a16:creationId xmlns:a16="http://schemas.microsoft.com/office/drawing/2014/main" id="{4E7A8558-17B9-0979-9558-397919F8A825}"/>
              </a:ext>
            </a:extLst>
          </p:cNvPr>
          <p:cNvCxnSpPr>
            <a:cxnSpLocks/>
          </p:cNvCxnSpPr>
          <p:nvPr/>
        </p:nvCxnSpPr>
        <p:spPr>
          <a:xfrm>
            <a:off x="10191532" y="4508521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67">
            <a:extLst>
              <a:ext uri="{FF2B5EF4-FFF2-40B4-BE49-F238E27FC236}">
                <a16:creationId xmlns:a16="http://schemas.microsoft.com/office/drawing/2014/main" id="{4C5E6FD3-E2A1-3EC5-DDD8-8048EACCA009}"/>
              </a:ext>
            </a:extLst>
          </p:cNvPr>
          <p:cNvSpPr txBox="1"/>
          <p:nvPr/>
        </p:nvSpPr>
        <p:spPr>
          <a:xfrm>
            <a:off x="6569423" y="3624440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1" name="圖片 68">
            <a:extLst>
              <a:ext uri="{FF2B5EF4-FFF2-40B4-BE49-F238E27FC236}">
                <a16:creationId xmlns:a16="http://schemas.microsoft.com/office/drawing/2014/main" id="{6EEBF3F0-8F1D-BA19-16C7-F6156171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255" y="4124284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箭號: 向右 73">
            <a:extLst>
              <a:ext uri="{FF2B5EF4-FFF2-40B4-BE49-F238E27FC236}">
                <a16:creationId xmlns:a16="http://schemas.microsoft.com/office/drawing/2014/main" id="{2BA56CD2-450A-B3FF-3205-8038A39176F0}"/>
              </a:ext>
            </a:extLst>
          </p:cNvPr>
          <p:cNvSpPr/>
          <p:nvPr/>
        </p:nvSpPr>
        <p:spPr>
          <a:xfrm rot="16200000">
            <a:off x="10924565" y="3719199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74">
            <a:extLst>
              <a:ext uri="{FF2B5EF4-FFF2-40B4-BE49-F238E27FC236}">
                <a16:creationId xmlns:a16="http://schemas.microsoft.com/office/drawing/2014/main" id="{A34060B9-A063-D3DB-BDCD-BC2D21880867}"/>
              </a:ext>
            </a:extLst>
          </p:cNvPr>
          <p:cNvSpPr txBox="1"/>
          <p:nvPr/>
        </p:nvSpPr>
        <p:spPr>
          <a:xfrm>
            <a:off x="4648202" y="4807001"/>
            <a:ext cx="1654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 b="1">
                <a:solidFill>
                  <a:srgbClr val="FF0000"/>
                </a:solidFill>
                <a:latin typeface="+mn-ea"/>
              </a:defRPr>
            </a:lvl1pPr>
          </a:lstStyle>
          <a:p>
            <a:r>
              <a:rPr lang="zh-CN" altLang="en-US" dirty="0"/>
              <a:t>参数更新</a:t>
            </a:r>
            <a:endParaRPr lang="zh-TW" altLang="en-US" dirty="0"/>
          </a:p>
        </p:txBody>
      </p:sp>
      <p:sp>
        <p:nvSpPr>
          <p:cNvPr id="24" name="文字方塊 79">
            <a:extLst>
              <a:ext uri="{FF2B5EF4-FFF2-40B4-BE49-F238E27FC236}">
                <a16:creationId xmlns:a16="http://schemas.microsoft.com/office/drawing/2014/main" id="{7EA05B05-4F5F-2D98-FCEB-7CBDD39530BB}"/>
              </a:ext>
            </a:extLst>
          </p:cNvPr>
          <p:cNvSpPr txBox="1"/>
          <p:nvPr/>
        </p:nvSpPr>
        <p:spPr>
          <a:xfrm>
            <a:off x="8571592" y="4834786"/>
            <a:ext cx="161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 b="1">
                <a:solidFill>
                  <a:srgbClr val="FF0000"/>
                </a:solidFill>
                <a:latin typeface="+mn-ea"/>
              </a:defRPr>
            </a:lvl1pPr>
          </a:lstStyle>
          <a:p>
            <a:r>
              <a:rPr lang="zh-CN" altLang="en-US" dirty="0"/>
              <a:t>参数固定</a:t>
            </a:r>
            <a:endParaRPr lang="zh-TW" altLang="en-US" dirty="0"/>
          </a:p>
        </p:txBody>
      </p:sp>
      <p:cxnSp>
        <p:nvCxnSpPr>
          <p:cNvPr id="25" name="直線接點 88">
            <a:extLst>
              <a:ext uri="{FF2B5EF4-FFF2-40B4-BE49-F238E27FC236}">
                <a16:creationId xmlns:a16="http://schemas.microsoft.com/office/drawing/2014/main" id="{12DF1DDF-C6D4-8922-DFBF-426572C9D38F}"/>
              </a:ext>
            </a:extLst>
          </p:cNvPr>
          <p:cNvCxnSpPr/>
          <p:nvPr/>
        </p:nvCxnSpPr>
        <p:spPr>
          <a:xfrm>
            <a:off x="10760367" y="434521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32">
            <a:extLst>
              <a:ext uri="{FF2B5EF4-FFF2-40B4-BE49-F238E27FC236}">
                <a16:creationId xmlns:a16="http://schemas.microsoft.com/office/drawing/2014/main" id="{0DC08524-61D4-F5D6-5521-AA5EBE5055F6}"/>
              </a:ext>
            </a:extLst>
          </p:cNvPr>
          <p:cNvCxnSpPr>
            <a:cxnSpLocks/>
          </p:cNvCxnSpPr>
          <p:nvPr/>
        </p:nvCxnSpPr>
        <p:spPr>
          <a:xfrm>
            <a:off x="6933436" y="4119417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85">
            <a:extLst>
              <a:ext uri="{FF2B5EF4-FFF2-40B4-BE49-F238E27FC236}">
                <a16:creationId xmlns:a16="http://schemas.microsoft.com/office/drawing/2014/main" id="{C3627747-DE48-88A3-A00C-ED7EADDB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86" y="4834558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514B7CCC-0601-9553-F0DF-33D714630EBE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71F9F29-44DB-DFE5-993A-9A25AC82B78D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5782006-8D46-DE0F-58FF-BFD5418BF241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90095A2-A3CC-712F-B783-795E425EF839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423BC97-1187-350E-0521-8E70134910B7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E296B9-852F-9000-2D04-F5C1ABBD18B2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B835360-DC7E-0DCC-25AE-51DEBD643F7D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1D10FD9-D49D-5F5D-D362-51A241956DCD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8BC369B6-011A-EF32-044B-5103D38F9219}"/>
              </a:ext>
            </a:extLst>
          </p:cNvPr>
          <p:cNvSpPr txBox="1">
            <a:spLocks/>
          </p:cNvSpPr>
          <p:nvPr/>
        </p:nvSpPr>
        <p:spPr>
          <a:xfrm>
            <a:off x="3967295" y="693465"/>
            <a:ext cx="7886700" cy="607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初始化生成器</a:t>
            </a:r>
            <a:r>
              <a:rPr lang="en-US" altLang="zh-CN" sz="2400" dirty="0"/>
              <a:t>G </a:t>
            </a:r>
            <a:r>
              <a:rPr lang="zh-CN" altLang="en-US" sz="2400" dirty="0"/>
              <a:t>辨别器</a:t>
            </a:r>
            <a:r>
              <a:rPr lang="en-US" altLang="zh-CN" sz="2400" dirty="0"/>
              <a:t>D</a:t>
            </a:r>
          </a:p>
          <a:p>
            <a:r>
              <a:rPr lang="zh-CN" altLang="en-US" sz="2400" dirty="0"/>
              <a:t>在每一轮循环中</a:t>
            </a:r>
            <a:r>
              <a:rPr lang="en-US" altLang="zh-TW" sz="2400" dirty="0"/>
              <a:t>:</a:t>
            </a:r>
          </a:p>
          <a:p>
            <a:endParaRPr lang="zh-TW" altLang="en-US" dirty="0"/>
          </a:p>
        </p:txBody>
      </p:sp>
      <p:sp>
        <p:nvSpPr>
          <p:cNvPr id="45" name="文字方塊 18">
            <a:extLst>
              <a:ext uri="{FF2B5EF4-FFF2-40B4-BE49-F238E27FC236}">
                <a16:creationId xmlns:a16="http://schemas.microsoft.com/office/drawing/2014/main" id="{B6BFB8BA-2031-8DF8-F85E-B72E7D6183F9}"/>
              </a:ext>
            </a:extLst>
          </p:cNvPr>
          <p:cNvSpPr txBox="1"/>
          <p:nvPr/>
        </p:nvSpPr>
        <p:spPr>
          <a:xfrm>
            <a:off x="3108833" y="2818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算法原理：</a:t>
            </a:r>
            <a:endParaRPr lang="zh-TW" altLang="en-US" dirty="0"/>
          </a:p>
        </p:txBody>
      </p:sp>
      <p:sp>
        <p:nvSpPr>
          <p:cNvPr id="46" name="文字方塊 83">
            <a:extLst>
              <a:ext uri="{FF2B5EF4-FFF2-40B4-BE49-F238E27FC236}">
                <a16:creationId xmlns:a16="http://schemas.microsoft.com/office/drawing/2014/main" id="{7339E677-BEDE-15D5-5922-BD3B52E6B098}"/>
              </a:ext>
            </a:extLst>
          </p:cNvPr>
          <p:cNvSpPr txBox="1"/>
          <p:nvPr/>
        </p:nvSpPr>
        <p:spPr>
          <a:xfrm>
            <a:off x="3023350" y="2561119"/>
            <a:ext cx="6510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在此过程中，生成器</a:t>
            </a:r>
            <a:r>
              <a:rPr lang="en-US" altLang="zh-CN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G</a:t>
            </a:r>
            <a:r>
              <a:rPr lang="zh-CN" altLang="en-US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学习到了：</a:t>
            </a:r>
            <a:endParaRPr lang="en-US" altLang="zh-CN" b="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r>
              <a:rPr lang="zh-CN" altLang="en-US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生成的图片欺骗辨别器</a:t>
            </a:r>
            <a:r>
              <a:rPr lang="en-US" altLang="zh-CN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D</a:t>
            </a:r>
            <a:r>
              <a:rPr lang="zh-CN" altLang="en-US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，获得辨别器</a:t>
            </a:r>
            <a:r>
              <a:rPr lang="en-US" altLang="zh-CN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D</a:t>
            </a:r>
            <a:r>
              <a:rPr lang="zh-CN" altLang="en-US" b="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的高分</a:t>
            </a:r>
            <a:endParaRPr lang="en-US" altLang="zh-CN" b="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grpSp>
        <p:nvGrpSpPr>
          <p:cNvPr id="47" name="群組 6">
            <a:extLst>
              <a:ext uri="{FF2B5EF4-FFF2-40B4-BE49-F238E27FC236}">
                <a16:creationId xmlns:a16="http://schemas.microsoft.com/office/drawing/2014/main" id="{9978B93E-B526-BE47-8C8A-44C770906401}"/>
              </a:ext>
            </a:extLst>
          </p:cNvPr>
          <p:cNvGrpSpPr/>
          <p:nvPr/>
        </p:nvGrpSpPr>
        <p:grpSpPr>
          <a:xfrm>
            <a:off x="7890869" y="595328"/>
            <a:ext cx="1698796" cy="557753"/>
            <a:chOff x="5084896" y="679363"/>
            <a:chExt cx="1698796" cy="55775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44E3EF2-6E17-F630-A34B-7B5830AF180F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7AEF683-1FD5-6262-389E-9B1F071CC60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66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20" grpId="0"/>
      <p:bldP spid="22" grpId="0" animBg="1"/>
      <p:bldP spid="23" grpId="0"/>
      <p:bldP spid="24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3AC8AFBC-B8D0-2772-1760-13831B3FBE68}"/>
              </a:ext>
            </a:extLst>
          </p:cNvPr>
          <p:cNvSpPr txBox="1"/>
          <p:nvPr/>
        </p:nvSpPr>
        <p:spPr>
          <a:xfrm>
            <a:off x="2963331" y="2598003"/>
            <a:ext cx="1425110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EE9C0D9-B8D5-7810-1970-80CAF77726DF}"/>
              </a:ext>
            </a:extLst>
          </p:cNvPr>
          <p:cNvSpPr txBox="1"/>
          <p:nvPr/>
        </p:nvSpPr>
        <p:spPr>
          <a:xfrm>
            <a:off x="4626533" y="1940492"/>
            <a:ext cx="232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sz="2000" dirty="0"/>
              <a:t>真实图片从</a:t>
            </a:r>
            <a:endParaRPr lang="en-US" altLang="zh-CN" sz="2000" dirty="0"/>
          </a:p>
          <a:p>
            <a:r>
              <a:rPr lang="zh-CN" altLang="en-US" sz="2000" dirty="0"/>
              <a:t>训练集中获取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25EAFA-48B4-C1F2-E3F2-81EE02121DD0}"/>
              </a:ext>
            </a:extLst>
          </p:cNvPr>
          <p:cNvSpPr txBox="1"/>
          <p:nvPr/>
        </p:nvSpPr>
        <p:spPr>
          <a:xfrm>
            <a:off x="4703754" y="267526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虚假图片由</a:t>
            </a:r>
            <a:endParaRPr lang="en-US" altLang="zh-CN" dirty="0"/>
          </a:p>
          <a:p>
            <a:r>
              <a:rPr lang="zh-CN" altLang="en-US" dirty="0"/>
              <a:t>生成器中生成</a:t>
            </a:r>
            <a:endParaRPr lang="zh-TW" altLang="en-US" dirty="0"/>
          </a:p>
        </p:txBody>
      </p:sp>
      <p:grpSp>
        <p:nvGrpSpPr>
          <p:cNvPr id="11" name="群組 11">
            <a:extLst>
              <a:ext uri="{FF2B5EF4-FFF2-40B4-BE49-F238E27FC236}">
                <a16:creationId xmlns:a16="http://schemas.microsoft.com/office/drawing/2014/main" id="{692BBDA2-1CBD-D816-C67F-62797981C1EF}"/>
              </a:ext>
            </a:extLst>
          </p:cNvPr>
          <p:cNvGrpSpPr/>
          <p:nvPr/>
        </p:nvGrpSpPr>
        <p:grpSpPr>
          <a:xfrm>
            <a:off x="6837354" y="1944068"/>
            <a:ext cx="2851417" cy="731192"/>
            <a:chOff x="3798412" y="6111526"/>
            <a:chExt cx="2162335" cy="554490"/>
          </a:xfrm>
        </p:grpSpPr>
        <p:pic>
          <p:nvPicPr>
            <p:cNvPr id="12" name="圖片 12">
              <a:extLst>
                <a:ext uri="{FF2B5EF4-FFF2-40B4-BE49-F238E27FC236}">
                  <a16:creationId xmlns:a16="http://schemas.microsoft.com/office/drawing/2014/main" id="{C022F611-4A22-B6CD-817D-D3F29D91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3" name="圖片 13">
              <a:extLst>
                <a:ext uri="{FF2B5EF4-FFF2-40B4-BE49-F238E27FC236}">
                  <a16:creationId xmlns:a16="http://schemas.microsoft.com/office/drawing/2014/main" id="{F2742BE1-B672-84F4-E7DE-0F4F5BC5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4">
              <a:extLst>
                <a:ext uri="{FF2B5EF4-FFF2-40B4-BE49-F238E27FC236}">
                  <a16:creationId xmlns:a16="http://schemas.microsoft.com/office/drawing/2014/main" id="{F02D3C69-D047-5E75-B261-C305B58F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5">
              <a:extLst>
                <a:ext uri="{FF2B5EF4-FFF2-40B4-BE49-F238E27FC236}">
                  <a16:creationId xmlns:a16="http://schemas.microsoft.com/office/drawing/2014/main" id="{810349E7-FC52-0706-9438-A31E62C28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760CF1A-A2BA-CE72-6DE5-E17C030088ED}"/>
              </a:ext>
            </a:extLst>
          </p:cNvPr>
          <p:cNvSpPr/>
          <p:nvPr/>
        </p:nvSpPr>
        <p:spPr>
          <a:xfrm>
            <a:off x="7831781" y="3837275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3B5671-F09D-5E71-F5B3-BDFF8D2B3B68}"/>
              </a:ext>
            </a:extLst>
          </p:cNvPr>
          <p:cNvSpPr/>
          <p:nvPr/>
        </p:nvSpPr>
        <p:spPr>
          <a:xfrm>
            <a:off x="10143959" y="2515963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19" name="文字方塊 22">
            <a:extLst>
              <a:ext uri="{FF2B5EF4-FFF2-40B4-BE49-F238E27FC236}">
                <a16:creationId xmlns:a16="http://schemas.microsoft.com/office/drawing/2014/main" id="{88A558C5-9529-865E-77D1-D1B0D670F91A}"/>
              </a:ext>
            </a:extLst>
          </p:cNvPr>
          <p:cNvSpPr txBox="1"/>
          <p:nvPr/>
        </p:nvSpPr>
        <p:spPr>
          <a:xfrm>
            <a:off x="9973836" y="2031229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 b="1">
                <a:solidFill>
                  <a:srgbClr val="FF0000"/>
                </a:solidFill>
                <a:latin typeface="+mn-ea"/>
              </a:defRPr>
            </a:lvl1pPr>
          </a:lstStyle>
          <a:p>
            <a:r>
              <a:rPr lang="zh-CN" altLang="en-US" dirty="0"/>
              <a:t>更新</a:t>
            </a:r>
            <a:endParaRPr lang="zh-TW" altLang="en-US" dirty="0"/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F9D0453A-9EE3-755D-F94B-B6AAA510CB9F}"/>
              </a:ext>
            </a:extLst>
          </p:cNvPr>
          <p:cNvSpPr txBox="1"/>
          <p:nvPr/>
        </p:nvSpPr>
        <p:spPr>
          <a:xfrm>
            <a:off x="2976684" y="4893947"/>
            <a:ext cx="142511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CDC4C46-DE5D-5AC4-01D5-1C694F57253F}"/>
              </a:ext>
            </a:extLst>
          </p:cNvPr>
          <p:cNvSpPr/>
          <p:nvPr/>
        </p:nvSpPr>
        <p:spPr>
          <a:xfrm>
            <a:off x="6702619" y="5354937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D3F303A-CA30-04D3-9725-BFB08EAB70DB}"/>
              </a:ext>
            </a:extLst>
          </p:cNvPr>
          <p:cNvSpPr/>
          <p:nvPr/>
        </p:nvSpPr>
        <p:spPr>
          <a:xfrm>
            <a:off x="9520790" y="5364029"/>
            <a:ext cx="976665" cy="7018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A1860F9-15F9-1EF3-0316-34BA9934F3EC}"/>
              </a:ext>
            </a:extLst>
          </p:cNvPr>
          <p:cNvSpPr/>
          <p:nvPr/>
        </p:nvSpPr>
        <p:spPr>
          <a:xfrm>
            <a:off x="7908560" y="51962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28">
            <a:extLst>
              <a:ext uri="{FF2B5EF4-FFF2-40B4-BE49-F238E27FC236}">
                <a16:creationId xmlns:a16="http://schemas.microsoft.com/office/drawing/2014/main" id="{67813711-C6DB-4C53-E4BC-E8E67999BD6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409742" y="4188193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3">
            <a:extLst>
              <a:ext uri="{FF2B5EF4-FFF2-40B4-BE49-F238E27FC236}">
                <a16:creationId xmlns:a16="http://schemas.microsoft.com/office/drawing/2014/main" id="{6B03EFB1-4A92-17FC-B287-6B5084D84752}"/>
              </a:ext>
            </a:extLst>
          </p:cNvPr>
          <p:cNvCxnSpPr>
            <a:cxnSpLocks/>
          </p:cNvCxnSpPr>
          <p:nvPr/>
        </p:nvCxnSpPr>
        <p:spPr>
          <a:xfrm flipH="1" flipV="1">
            <a:off x="7185760" y="3493622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4">
            <a:extLst>
              <a:ext uri="{FF2B5EF4-FFF2-40B4-BE49-F238E27FC236}">
                <a16:creationId xmlns:a16="http://schemas.microsoft.com/office/drawing/2014/main" id="{E623006A-CE0A-48B7-B159-38DC11ED44E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7962269" y="3451865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5">
            <a:extLst>
              <a:ext uri="{FF2B5EF4-FFF2-40B4-BE49-F238E27FC236}">
                <a16:creationId xmlns:a16="http://schemas.microsoft.com/office/drawing/2014/main" id="{2751ECD7-9CEE-8FC0-BE87-1D9B0C9293D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318236" y="3451865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38">
            <a:extLst>
              <a:ext uri="{FF2B5EF4-FFF2-40B4-BE49-F238E27FC236}">
                <a16:creationId xmlns:a16="http://schemas.microsoft.com/office/drawing/2014/main" id="{1552B99D-2560-9230-564A-DE932728F1AE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318236" y="3512730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5C036A32-CB8C-9778-3A11-D37C4A4D1DD6}"/>
              </a:ext>
            </a:extLst>
          </p:cNvPr>
          <p:cNvSpPr/>
          <p:nvPr/>
        </p:nvSpPr>
        <p:spPr>
          <a:xfrm>
            <a:off x="9320526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3AA2C0C-A9F1-2DB0-8CE3-9BFF70B6F366}"/>
              </a:ext>
            </a:extLst>
          </p:cNvPr>
          <p:cNvSpPr/>
          <p:nvPr/>
        </p:nvSpPr>
        <p:spPr>
          <a:xfrm>
            <a:off x="8652090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F4415FE-4611-5696-1BB0-52C771807F52}"/>
              </a:ext>
            </a:extLst>
          </p:cNvPr>
          <p:cNvSpPr/>
          <p:nvPr/>
        </p:nvSpPr>
        <p:spPr>
          <a:xfrm>
            <a:off x="7920374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7B0886-D0D3-B73B-BEA5-D0FD87BAC85F}"/>
              </a:ext>
            </a:extLst>
          </p:cNvPr>
          <p:cNvSpPr/>
          <p:nvPr/>
        </p:nvSpPr>
        <p:spPr>
          <a:xfrm>
            <a:off x="7218870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單箭頭接點 52">
            <a:extLst>
              <a:ext uri="{FF2B5EF4-FFF2-40B4-BE49-F238E27FC236}">
                <a16:creationId xmlns:a16="http://schemas.microsoft.com/office/drawing/2014/main" id="{7A41896C-6C8D-F102-20FD-5A12A77E9150}"/>
              </a:ext>
            </a:extLst>
          </p:cNvPr>
          <p:cNvCxnSpPr>
            <a:cxnSpLocks/>
          </p:cNvCxnSpPr>
          <p:nvPr/>
        </p:nvCxnSpPr>
        <p:spPr>
          <a:xfrm>
            <a:off x="6325951" y="5714947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A18017D-57B1-6CA2-5E2F-205AAA72B075}"/>
              </a:ext>
            </a:extLst>
          </p:cNvPr>
          <p:cNvSpPr/>
          <p:nvPr/>
        </p:nvSpPr>
        <p:spPr>
          <a:xfrm>
            <a:off x="8060960" y="53486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7DE4F0-E1F7-C28C-7BBA-1BCB9860273F}"/>
              </a:ext>
            </a:extLst>
          </p:cNvPr>
          <p:cNvSpPr/>
          <p:nvPr/>
        </p:nvSpPr>
        <p:spPr>
          <a:xfrm>
            <a:off x="8213360" y="55010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8DDEC7C-51F7-993B-D653-4AC63D57BF82}"/>
              </a:ext>
            </a:extLst>
          </p:cNvPr>
          <p:cNvSpPr/>
          <p:nvPr/>
        </p:nvSpPr>
        <p:spPr>
          <a:xfrm>
            <a:off x="8365760" y="56534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7" name="直線單箭頭接點 63">
            <a:extLst>
              <a:ext uri="{FF2B5EF4-FFF2-40B4-BE49-F238E27FC236}">
                <a16:creationId xmlns:a16="http://schemas.microsoft.com/office/drawing/2014/main" id="{ECC83373-30C6-3210-D68A-8593A79D524F}"/>
              </a:ext>
            </a:extLst>
          </p:cNvPr>
          <p:cNvCxnSpPr>
            <a:cxnSpLocks/>
          </p:cNvCxnSpPr>
          <p:nvPr/>
        </p:nvCxnSpPr>
        <p:spPr>
          <a:xfrm>
            <a:off x="10497455" y="5695844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64">
            <a:extLst>
              <a:ext uri="{FF2B5EF4-FFF2-40B4-BE49-F238E27FC236}">
                <a16:creationId xmlns:a16="http://schemas.microsoft.com/office/drawing/2014/main" id="{30CD4CBD-EDF9-4462-9F20-CF361122D7CC}"/>
              </a:ext>
            </a:extLst>
          </p:cNvPr>
          <p:cNvCxnSpPr>
            <a:cxnSpLocks/>
          </p:cNvCxnSpPr>
          <p:nvPr/>
        </p:nvCxnSpPr>
        <p:spPr>
          <a:xfrm>
            <a:off x="7675528" y="5706541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65">
            <a:extLst>
              <a:ext uri="{FF2B5EF4-FFF2-40B4-BE49-F238E27FC236}">
                <a16:creationId xmlns:a16="http://schemas.microsoft.com/office/drawing/2014/main" id="{26B3ADDD-C99C-87E6-89BC-5EE419749F72}"/>
              </a:ext>
            </a:extLst>
          </p:cNvPr>
          <p:cNvCxnSpPr>
            <a:cxnSpLocks/>
          </p:cNvCxnSpPr>
          <p:nvPr/>
        </p:nvCxnSpPr>
        <p:spPr>
          <a:xfrm>
            <a:off x="9155708" y="5687362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CD2B704-6F40-7BC5-1ADD-00D707C2169B}"/>
              </a:ext>
            </a:extLst>
          </p:cNvPr>
          <p:cNvSpPr/>
          <p:nvPr/>
        </p:nvSpPr>
        <p:spPr>
          <a:xfrm>
            <a:off x="10927333" y="5478618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3" name="群組 1">
            <a:extLst>
              <a:ext uri="{FF2B5EF4-FFF2-40B4-BE49-F238E27FC236}">
                <a16:creationId xmlns:a16="http://schemas.microsoft.com/office/drawing/2014/main" id="{F94CC3AA-657D-A171-BCB7-8EA4D5F99A1F}"/>
              </a:ext>
            </a:extLst>
          </p:cNvPr>
          <p:cNvGrpSpPr/>
          <p:nvPr/>
        </p:nvGrpSpPr>
        <p:grpSpPr>
          <a:xfrm>
            <a:off x="7166566" y="4539111"/>
            <a:ext cx="2626782" cy="815826"/>
            <a:chOff x="4562292" y="4539111"/>
            <a:chExt cx="2626782" cy="815826"/>
          </a:xfrm>
        </p:grpSpPr>
        <p:cxnSp>
          <p:nvCxnSpPr>
            <p:cNvPr id="44" name="直線單箭頭接點 72">
              <a:extLst>
                <a:ext uri="{FF2B5EF4-FFF2-40B4-BE49-F238E27FC236}">
                  <a16:creationId xmlns:a16="http://schemas.microsoft.com/office/drawing/2014/main" id="{51BF9179-1B2E-75F3-E926-70B01BC2D516}"/>
                </a:ext>
              </a:extLst>
            </p:cNvPr>
            <p:cNvCxnSpPr>
              <a:cxnSpLocks/>
            </p:cNvCxnSpPr>
            <p:nvPr/>
          </p:nvCxnSpPr>
          <p:spPr>
            <a:xfrm>
              <a:off x="4562292" y="4915779"/>
              <a:ext cx="11991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73">
              <a:extLst>
                <a:ext uri="{FF2B5EF4-FFF2-40B4-BE49-F238E27FC236}">
                  <a16:creationId xmlns:a16="http://schemas.microsoft.com/office/drawing/2014/main" id="{FADC209D-0021-1405-5A41-CA33C81D17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37730" y="4727445"/>
              <a:ext cx="3766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74">
              <a:extLst>
                <a:ext uri="{FF2B5EF4-FFF2-40B4-BE49-F238E27FC236}">
                  <a16:creationId xmlns:a16="http://schemas.microsoft.com/office/drawing/2014/main" id="{49A2BAE0-B573-7581-0606-1A07FD42595F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7189074" y="4893947"/>
              <a:ext cx="0" cy="46099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圖片 57">
            <a:extLst>
              <a:ext uri="{FF2B5EF4-FFF2-40B4-BE49-F238E27FC236}">
                <a16:creationId xmlns:a16="http://schemas.microsoft.com/office/drawing/2014/main" id="{5B11EF82-43F2-8F0C-9F12-BC455F2AD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377" y="2784829"/>
            <a:ext cx="2801716" cy="697569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EF8F185-25AF-B9E4-DE00-7CB86382E4B9}"/>
              </a:ext>
            </a:extLst>
          </p:cNvPr>
          <p:cNvSpPr/>
          <p:nvPr/>
        </p:nvSpPr>
        <p:spPr>
          <a:xfrm>
            <a:off x="9327038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21E23E1-D64A-7781-F9D9-6AA92DE0A27A}"/>
              </a:ext>
            </a:extLst>
          </p:cNvPr>
          <p:cNvSpPr/>
          <p:nvPr/>
        </p:nvSpPr>
        <p:spPr>
          <a:xfrm>
            <a:off x="8658602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240DE57-F35E-C449-EC72-4BD144C8E42E}"/>
              </a:ext>
            </a:extLst>
          </p:cNvPr>
          <p:cNvSpPr/>
          <p:nvPr/>
        </p:nvSpPr>
        <p:spPr>
          <a:xfrm>
            <a:off x="7926886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73973F6-0F55-341F-12A3-7A03C92CE33E}"/>
              </a:ext>
            </a:extLst>
          </p:cNvPr>
          <p:cNvSpPr/>
          <p:nvPr/>
        </p:nvSpPr>
        <p:spPr>
          <a:xfrm>
            <a:off x="7225382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38FD724-0E4C-CC79-92F8-B4D7C97C02B8}"/>
              </a:ext>
            </a:extLst>
          </p:cNvPr>
          <p:cNvSpPr/>
          <p:nvPr/>
        </p:nvSpPr>
        <p:spPr>
          <a:xfrm>
            <a:off x="4566424" y="5062172"/>
            <a:ext cx="6947325" cy="146781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1EC53BC-E14D-03FB-0900-DE3D61EF529B}"/>
              </a:ext>
            </a:extLst>
          </p:cNvPr>
          <p:cNvSpPr/>
          <p:nvPr/>
        </p:nvSpPr>
        <p:spPr>
          <a:xfrm>
            <a:off x="4566424" y="1804041"/>
            <a:ext cx="6947325" cy="32223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4" name="直線單箭頭接點 69">
            <a:extLst>
              <a:ext uri="{FF2B5EF4-FFF2-40B4-BE49-F238E27FC236}">
                <a16:creationId xmlns:a16="http://schemas.microsoft.com/office/drawing/2014/main" id="{C4A9BC7E-BD00-AEA9-F68A-449B699A3DB2}"/>
              </a:ext>
            </a:extLst>
          </p:cNvPr>
          <p:cNvCxnSpPr>
            <a:cxnSpLocks/>
          </p:cNvCxnSpPr>
          <p:nvPr/>
        </p:nvCxnSpPr>
        <p:spPr>
          <a:xfrm flipH="1">
            <a:off x="10009123" y="3067320"/>
            <a:ext cx="526523" cy="2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6EB789F-AE5E-8690-2A6C-705768CAF9E8}"/>
              </a:ext>
            </a:extLst>
          </p:cNvPr>
          <p:cNvSpPr/>
          <p:nvPr/>
        </p:nvSpPr>
        <p:spPr>
          <a:xfrm rot="5400000">
            <a:off x="5594679" y="4000729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D1C843D-9270-81A2-F366-C54AA3305596}"/>
              </a:ext>
            </a:extLst>
          </p:cNvPr>
          <p:cNvSpPr/>
          <p:nvPr/>
        </p:nvSpPr>
        <p:spPr>
          <a:xfrm rot="5400000">
            <a:off x="5979116" y="4000729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5F2A4A9-6134-18D8-65CD-8FEA2F8750D0}"/>
              </a:ext>
            </a:extLst>
          </p:cNvPr>
          <p:cNvSpPr/>
          <p:nvPr/>
        </p:nvSpPr>
        <p:spPr>
          <a:xfrm rot="5400000">
            <a:off x="6363553" y="4000729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C8C48B2-CE86-3071-A01E-BC5FD190476B}"/>
              </a:ext>
            </a:extLst>
          </p:cNvPr>
          <p:cNvSpPr/>
          <p:nvPr/>
        </p:nvSpPr>
        <p:spPr>
          <a:xfrm rot="5400000">
            <a:off x="6747989" y="4000729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FA5603E-3913-42AE-8B8A-C1CA8033145E}"/>
              </a:ext>
            </a:extLst>
          </p:cNvPr>
          <p:cNvSpPr/>
          <p:nvPr/>
        </p:nvSpPr>
        <p:spPr>
          <a:xfrm rot="5400000">
            <a:off x="4522709" y="5575534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FC0BD10-5D58-27B1-9D90-7036DEA1FE7A}"/>
              </a:ext>
            </a:extLst>
          </p:cNvPr>
          <p:cNvSpPr/>
          <p:nvPr/>
        </p:nvSpPr>
        <p:spPr>
          <a:xfrm rot="5400000">
            <a:off x="4907146" y="5575534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8C1D2AC-BA11-FF25-8F62-F06A147AD0D5}"/>
              </a:ext>
            </a:extLst>
          </p:cNvPr>
          <p:cNvSpPr/>
          <p:nvPr/>
        </p:nvSpPr>
        <p:spPr>
          <a:xfrm rot="5400000">
            <a:off x="5291583" y="5575534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1627F52-FE87-9516-416C-37A8A3206AB4}"/>
              </a:ext>
            </a:extLst>
          </p:cNvPr>
          <p:cNvSpPr/>
          <p:nvPr/>
        </p:nvSpPr>
        <p:spPr>
          <a:xfrm rot="5400000">
            <a:off x="5676019" y="5575534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文字方塊 70">
            <a:extLst>
              <a:ext uri="{FF2B5EF4-FFF2-40B4-BE49-F238E27FC236}">
                <a16:creationId xmlns:a16="http://schemas.microsoft.com/office/drawing/2014/main" id="{F3D97434-BEB4-70B7-321E-99864CC74BBB}"/>
              </a:ext>
            </a:extLst>
          </p:cNvPr>
          <p:cNvSpPr txBox="1"/>
          <p:nvPr/>
        </p:nvSpPr>
        <p:spPr>
          <a:xfrm>
            <a:off x="8300885" y="3886744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 b="1">
                <a:solidFill>
                  <a:srgbClr val="FF0000"/>
                </a:solidFill>
                <a:latin typeface="+mn-ea"/>
              </a:defRPr>
            </a:lvl1pPr>
          </a:lstStyle>
          <a:p>
            <a:r>
              <a:rPr lang="zh-CN" altLang="en-US" dirty="0"/>
              <a:t>固定</a:t>
            </a:r>
            <a:endParaRPr lang="zh-TW" altLang="en-US" dirty="0"/>
          </a:p>
        </p:txBody>
      </p:sp>
      <p:sp>
        <p:nvSpPr>
          <p:cNvPr id="67" name="內容版面配置區 2">
            <a:extLst>
              <a:ext uri="{FF2B5EF4-FFF2-40B4-BE49-F238E27FC236}">
                <a16:creationId xmlns:a16="http://schemas.microsoft.com/office/drawing/2014/main" id="{5F0D2DBC-278B-3872-EF11-0021DF3C50C1}"/>
              </a:ext>
            </a:extLst>
          </p:cNvPr>
          <p:cNvSpPr txBox="1">
            <a:spLocks/>
          </p:cNvSpPr>
          <p:nvPr/>
        </p:nvSpPr>
        <p:spPr>
          <a:xfrm>
            <a:off x="3967295" y="693465"/>
            <a:ext cx="7886700" cy="607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初始化生成器</a:t>
            </a:r>
            <a:r>
              <a:rPr lang="en-US" altLang="zh-CN" sz="2400" dirty="0"/>
              <a:t>G </a:t>
            </a:r>
            <a:r>
              <a:rPr lang="zh-CN" altLang="en-US" sz="2400" dirty="0"/>
              <a:t>辨别器</a:t>
            </a:r>
            <a:r>
              <a:rPr lang="en-US" altLang="zh-CN" sz="2400" dirty="0"/>
              <a:t>D</a:t>
            </a:r>
          </a:p>
          <a:p>
            <a:r>
              <a:rPr lang="zh-CN" altLang="en-US" sz="2400" dirty="0"/>
              <a:t>在每一轮循环中</a:t>
            </a:r>
            <a:r>
              <a:rPr lang="en-US" altLang="zh-TW" sz="2400" dirty="0"/>
              <a:t>:</a:t>
            </a:r>
          </a:p>
          <a:p>
            <a:endParaRPr lang="zh-TW" altLang="en-US" dirty="0"/>
          </a:p>
        </p:txBody>
      </p:sp>
      <p:sp>
        <p:nvSpPr>
          <p:cNvPr id="71" name="文字方塊 18">
            <a:extLst>
              <a:ext uri="{FF2B5EF4-FFF2-40B4-BE49-F238E27FC236}">
                <a16:creationId xmlns:a16="http://schemas.microsoft.com/office/drawing/2014/main" id="{3731C21F-8A1B-8339-323D-59D6018F75DE}"/>
              </a:ext>
            </a:extLst>
          </p:cNvPr>
          <p:cNvSpPr txBox="1"/>
          <p:nvPr/>
        </p:nvSpPr>
        <p:spPr>
          <a:xfrm>
            <a:off x="3108833" y="2818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算法原理：</a:t>
            </a:r>
            <a:endParaRPr lang="zh-TW" altLang="en-US" dirty="0"/>
          </a:p>
        </p:txBody>
      </p:sp>
      <p:sp>
        <p:nvSpPr>
          <p:cNvPr id="72" name="文字方塊 70">
            <a:extLst>
              <a:ext uri="{FF2B5EF4-FFF2-40B4-BE49-F238E27FC236}">
                <a16:creationId xmlns:a16="http://schemas.microsoft.com/office/drawing/2014/main" id="{1418377F-81D2-620D-73F1-175194754870}"/>
              </a:ext>
            </a:extLst>
          </p:cNvPr>
          <p:cNvSpPr txBox="1"/>
          <p:nvPr/>
        </p:nvSpPr>
        <p:spPr>
          <a:xfrm>
            <a:off x="9287492" y="6085830"/>
            <a:ext cx="151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 b="1">
                <a:solidFill>
                  <a:srgbClr val="FF0000"/>
                </a:solidFill>
                <a:latin typeface="+mn-ea"/>
              </a:defRPr>
            </a:lvl1pPr>
          </a:lstStyle>
          <a:p>
            <a:r>
              <a:rPr lang="zh-CN" altLang="en-US" dirty="0"/>
              <a:t>固定</a:t>
            </a:r>
            <a:endParaRPr lang="zh-TW" altLang="en-US" dirty="0"/>
          </a:p>
        </p:txBody>
      </p:sp>
      <p:sp>
        <p:nvSpPr>
          <p:cNvPr id="73" name="文字方塊 22">
            <a:extLst>
              <a:ext uri="{FF2B5EF4-FFF2-40B4-BE49-F238E27FC236}">
                <a16:creationId xmlns:a16="http://schemas.microsoft.com/office/drawing/2014/main" id="{AB8ADECB-8707-C386-6614-AFF6F6C9B264}"/>
              </a:ext>
            </a:extLst>
          </p:cNvPr>
          <p:cNvSpPr txBox="1"/>
          <p:nvPr/>
        </p:nvSpPr>
        <p:spPr>
          <a:xfrm>
            <a:off x="6638897" y="6048617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400" b="1">
                <a:solidFill>
                  <a:srgbClr val="FF0000"/>
                </a:solidFill>
                <a:latin typeface="+mn-ea"/>
              </a:defRPr>
            </a:lvl1pPr>
          </a:lstStyle>
          <a:p>
            <a:r>
              <a:rPr lang="zh-CN" altLang="en-US" dirty="0"/>
              <a:t>更新</a:t>
            </a:r>
            <a:endParaRPr lang="zh-TW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93B7013-486A-F780-CF54-1296741D158E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495B14C-E268-9407-EF59-419EDB7CA8F6}"/>
              </a:ext>
            </a:extLst>
          </p:cNvPr>
          <p:cNvSpPr/>
          <p:nvPr/>
        </p:nvSpPr>
        <p:spPr>
          <a:xfrm>
            <a:off x="-9362" y="436370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D074BFD-9E05-8A3B-D1FA-15DF2F232F95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D8C5955-9111-E816-CA53-CBD999BC0231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CB8F6F5-1B23-F499-A05E-EC560CC9F192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B533571-2282-A9C4-923E-507689A96D81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grpSp>
        <p:nvGrpSpPr>
          <p:cNvPr id="82" name="群組 6">
            <a:extLst>
              <a:ext uri="{FF2B5EF4-FFF2-40B4-BE49-F238E27FC236}">
                <a16:creationId xmlns:a16="http://schemas.microsoft.com/office/drawing/2014/main" id="{2A84C0AA-4B2D-3B6E-BB2B-5BE1F2143B56}"/>
              </a:ext>
            </a:extLst>
          </p:cNvPr>
          <p:cNvGrpSpPr/>
          <p:nvPr/>
        </p:nvGrpSpPr>
        <p:grpSpPr>
          <a:xfrm>
            <a:off x="7890869" y="595328"/>
            <a:ext cx="1698796" cy="557753"/>
            <a:chOff x="5084896" y="679363"/>
            <a:chExt cx="1698796" cy="557753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B4C93DA-A654-F209-06FD-3F6AAFC4542A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A922C27E-5DD2-5AE1-1967-69BAD01F953D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</a:t>
              </a:r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C5B8989E-E859-0BFF-D9A0-BB9944FB870C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69BCDE42-3A29-2D8F-F46B-257433B39AE4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7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6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40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8E2654-F9E8-E852-C187-146CB0A647E5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8E3D0E-68EE-5E03-90AE-7C2908EDC467}"/>
              </a:ext>
            </a:extLst>
          </p:cNvPr>
          <p:cNvSpPr/>
          <p:nvPr/>
        </p:nvSpPr>
        <p:spPr>
          <a:xfrm>
            <a:off x="-9362" y="5780299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191439-CA53-910E-CFA0-50BDFE683BD9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CD69F3-C2A1-9272-41C5-0D7DE4DC7D8B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7B9CEB-4FAF-551B-F8FC-BE28476B602D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原理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C3B038-3327-2B4F-F382-7255612D1B56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23888F0-C71B-ECAF-CD9E-8E9AEB708445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19EA35-8C17-6F38-BBAB-A007456D46C9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161F15-C444-7A53-4CC1-7EA4169200CD}"/>
              </a:ext>
            </a:extLst>
          </p:cNvPr>
          <p:cNvSpPr txBox="1"/>
          <p:nvPr/>
        </p:nvSpPr>
        <p:spPr>
          <a:xfrm>
            <a:off x="6015318" y="14343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sz="3200" dirty="0"/>
              <a:t>动漫头像生成</a:t>
            </a:r>
            <a:endParaRPr lang="en-US" altLang="zh-CN" sz="3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E8E4481-9F51-76E9-E6ED-A2038574A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88" y="1666977"/>
            <a:ext cx="914400" cy="914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A84D6C-A3EE-50F1-9168-346E665878DA}"/>
              </a:ext>
            </a:extLst>
          </p:cNvPr>
          <p:cNvSpPr txBox="1"/>
          <p:nvPr/>
        </p:nvSpPr>
        <p:spPr>
          <a:xfrm>
            <a:off x="3101788" y="28866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数据集</a:t>
            </a:r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38645D-FAC8-50F6-A7D0-91B96096CCA1}"/>
              </a:ext>
            </a:extLst>
          </p:cNvPr>
          <p:cNvSpPr txBox="1"/>
          <p:nvPr/>
        </p:nvSpPr>
        <p:spPr>
          <a:xfrm>
            <a:off x="2852705" y="108778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zh-CN" altLang="en-US" dirty="0"/>
              <a:t>✖ </a:t>
            </a:r>
            <a:r>
              <a:rPr lang="en-US" altLang="zh-CN" dirty="0"/>
              <a:t>64 </a:t>
            </a:r>
            <a:r>
              <a:rPr lang="zh-CN" altLang="en-US" dirty="0"/>
              <a:t>✖ </a:t>
            </a:r>
            <a:r>
              <a:rPr lang="en-US" altLang="zh-CN" dirty="0"/>
              <a:t>64 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7CAA8E-B932-1C7F-3C8E-6BDFD538AA7A}"/>
              </a:ext>
            </a:extLst>
          </p:cNvPr>
          <p:cNvSpPr txBox="1"/>
          <p:nvPr/>
        </p:nvSpPr>
        <p:spPr>
          <a:xfrm>
            <a:off x="3040071" y="325596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71313</a:t>
            </a:r>
            <a:r>
              <a:rPr lang="zh-CN" altLang="en-US" dirty="0"/>
              <a:t>张</a:t>
            </a:r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F02AF3-1B88-F5A6-D511-2EB12AB8A668}"/>
              </a:ext>
            </a:extLst>
          </p:cNvPr>
          <p:cNvSpPr txBox="1"/>
          <p:nvPr/>
        </p:nvSpPr>
        <p:spPr>
          <a:xfrm>
            <a:off x="5600705" y="1047786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将服从正态分布的向量丢入</a:t>
            </a:r>
            <a:r>
              <a:rPr lang="en-US" altLang="zh-CN" dirty="0"/>
              <a:t>GAN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通过生成器，得到生成的图片</a:t>
            </a:r>
            <a:endParaRPr lang="en-US" dirty="0"/>
          </a:p>
        </p:txBody>
      </p:sp>
      <p:pic>
        <p:nvPicPr>
          <p:cNvPr id="20" name="图片 19" descr="许多照片放在一起&#10;&#10;描述已自动生成">
            <a:extLst>
              <a:ext uri="{FF2B5EF4-FFF2-40B4-BE49-F238E27FC236}">
                <a16:creationId xmlns:a16="http://schemas.microsoft.com/office/drawing/2014/main" id="{A969449E-DE07-214D-B4B2-E7E404626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5" y="1711125"/>
            <a:ext cx="3701920" cy="37019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6308B15-2236-BB7E-2C2C-DCEFAFEF0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48" y="1711125"/>
            <a:ext cx="6946287" cy="39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7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8DEA2B-77F2-2356-7F43-22FC28D44004}"/>
              </a:ext>
            </a:extLst>
          </p:cNvPr>
          <p:cNvSpPr txBox="1"/>
          <p:nvPr/>
        </p:nvSpPr>
        <p:spPr>
          <a:xfrm>
            <a:off x="4157007" y="67946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谢谢观看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EDD95B-C554-63AC-6408-67341FEC3A07}"/>
              </a:ext>
            </a:extLst>
          </p:cNvPr>
          <p:cNvSpPr txBox="1"/>
          <p:nvPr/>
        </p:nvSpPr>
        <p:spPr>
          <a:xfrm>
            <a:off x="4661751" y="5515180"/>
            <a:ext cx="286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20121034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</a:rPr>
              <a:t>胡才郁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601E100-7834-3876-642D-074306E6EBCA}"/>
              </a:ext>
            </a:extLst>
          </p:cNvPr>
          <p:cNvGrpSpPr/>
          <p:nvPr/>
        </p:nvGrpSpPr>
        <p:grpSpPr>
          <a:xfrm>
            <a:off x="3541613" y="2116238"/>
            <a:ext cx="5108771" cy="2861970"/>
            <a:chOff x="3356648" y="1879793"/>
            <a:chExt cx="5108771" cy="286197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9FB874-4DD8-6D9E-B2C0-722637D8C83E}"/>
                </a:ext>
              </a:extLst>
            </p:cNvPr>
            <p:cNvSpPr txBox="1"/>
            <p:nvPr/>
          </p:nvSpPr>
          <p:spPr>
            <a:xfrm>
              <a:off x="4073464" y="1879793"/>
              <a:ext cx="356097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b="1" dirty="0"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GAN</a:t>
              </a:r>
              <a:endParaRPr lang="en-US" sz="11500" b="1" dirty="0"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2D54285-5A3E-83EC-8B34-3880B386EC51}"/>
                </a:ext>
              </a:extLst>
            </p:cNvPr>
            <p:cNvSpPr txBox="1"/>
            <p:nvPr/>
          </p:nvSpPr>
          <p:spPr>
            <a:xfrm>
              <a:off x="4748154" y="3787656"/>
              <a:ext cx="23257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  <a:p>
              <a:r>
                <a:rPr lang="zh-CN" altLang="en-US" sz="2800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对抗生成网络</a:t>
              </a:r>
              <a:endParaRPr lang="en-US" sz="28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A9EA006-3955-84FC-5B34-1E4F2E2DE55F}"/>
                </a:ext>
              </a:extLst>
            </p:cNvPr>
            <p:cNvSpPr txBox="1"/>
            <p:nvPr/>
          </p:nvSpPr>
          <p:spPr>
            <a:xfrm>
              <a:off x="3356648" y="3669153"/>
              <a:ext cx="5108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000" b="1"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en-US" altLang="zh-CN" sz="2400" dirty="0"/>
                <a:t>Generative adversarial Network</a:t>
              </a:r>
              <a:endParaRPr lang="en-US" sz="8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433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9121B6-F504-E8DA-057E-F68733CB0D2A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51414-7363-82B6-60F3-7A63C4CB15E4}"/>
              </a:ext>
            </a:extLst>
          </p:cNvPr>
          <p:cNvSpPr/>
          <p:nvPr/>
        </p:nvSpPr>
        <p:spPr>
          <a:xfrm>
            <a:off x="1" y="1515138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EC05CF-6EAD-CAE7-79FA-05E83BDA4554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B42C19-16BB-FFFC-120D-221515EA08FF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03077D-7163-D6BB-3F1B-909535317926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原理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9E56E5-B430-FA5F-E48E-702FDE77B620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FAD53E1-FEB2-D17D-7AE9-3CA978F1A159}"/>
              </a:ext>
            </a:extLst>
          </p:cNvPr>
          <p:cNvSpPr txBox="1"/>
          <p:nvPr/>
        </p:nvSpPr>
        <p:spPr>
          <a:xfrm>
            <a:off x="6496454" y="256783"/>
            <a:ext cx="5443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GAN</a:t>
            </a:r>
            <a:r>
              <a:rPr lang="zh-CN" altLang="en-US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能用来做什么？</a:t>
            </a:r>
            <a:endParaRPr lang="en-US" sz="4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3" name="Picture 2" descr="https://pgw.udn.com.tw/gw/photo.php?u=https://uc.udn.com.tw/photo/2019/05/26/99/6351734.gif&amp;x=0&amp;y=0&amp;sw=0&amp;sh=0&amp;exp=3600">
            <a:extLst>
              <a:ext uri="{FF2B5EF4-FFF2-40B4-BE49-F238E27FC236}">
                <a16:creationId xmlns:a16="http://schemas.microsoft.com/office/drawing/2014/main" id="{9AD782C9-1E37-A124-23CE-7B97627D0A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679" y="2023306"/>
            <a:ext cx="8545044" cy="40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2E20D9-CFCA-480F-01C5-C3BF0E78CE2E}"/>
              </a:ext>
            </a:extLst>
          </p:cNvPr>
          <p:cNvSpPr txBox="1"/>
          <p:nvPr/>
        </p:nvSpPr>
        <p:spPr>
          <a:xfrm>
            <a:off x="2799857" y="1380650"/>
            <a:ext cx="2959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Conditional GAN</a:t>
            </a:r>
            <a:endParaRPr lang="en-US" sz="12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B55DF67-1548-E681-8981-03A9F4BA5FFC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983A674-1840-BD2D-E297-CF242E1BC8A6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72680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9121B6-F504-E8DA-057E-F68733CB0D2A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51414-7363-82B6-60F3-7A63C4CB15E4}"/>
              </a:ext>
            </a:extLst>
          </p:cNvPr>
          <p:cNvSpPr/>
          <p:nvPr/>
        </p:nvSpPr>
        <p:spPr>
          <a:xfrm>
            <a:off x="1" y="1515138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EC05CF-6EAD-CAE7-79FA-05E83BDA4554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B42C19-16BB-FFFC-120D-221515EA08FF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03077D-7163-D6BB-3F1B-909535317926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原理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9E56E5-B430-FA5F-E48E-702FDE77B620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FAD53E1-FEB2-D17D-7AE9-3CA978F1A159}"/>
              </a:ext>
            </a:extLst>
          </p:cNvPr>
          <p:cNvSpPr txBox="1"/>
          <p:nvPr/>
        </p:nvSpPr>
        <p:spPr>
          <a:xfrm>
            <a:off x="6496454" y="256783"/>
            <a:ext cx="5443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GAN</a:t>
            </a:r>
            <a:r>
              <a:rPr lang="zh-CN" altLang="en-US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能用来做什么？</a:t>
            </a:r>
            <a:endParaRPr lang="en-US" sz="4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2E20D9-CFCA-480F-01C5-C3BF0E78CE2E}"/>
              </a:ext>
            </a:extLst>
          </p:cNvPr>
          <p:cNvSpPr txBox="1"/>
          <p:nvPr/>
        </p:nvSpPr>
        <p:spPr>
          <a:xfrm>
            <a:off x="2840240" y="1164724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altLang="zh-TW" dirty="0"/>
              <a:t>Progressive GAN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DE8910-6859-5506-DE94-9B9678D7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240" y="1760073"/>
            <a:ext cx="9144000" cy="4572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5DEE90A-C2DC-C325-D5FF-25FB23A5CE99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678930D-D2F3-18DC-B08D-54AB4A5F58D5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42740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C9121B6-F504-E8DA-057E-F68733CB0D2A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51414-7363-82B6-60F3-7A63C4CB15E4}"/>
              </a:ext>
            </a:extLst>
          </p:cNvPr>
          <p:cNvSpPr/>
          <p:nvPr/>
        </p:nvSpPr>
        <p:spPr>
          <a:xfrm>
            <a:off x="1" y="1515138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EC05CF-6EAD-CAE7-79FA-05E83BDA4554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B42C19-16BB-FFFC-120D-221515EA08FF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03077D-7163-D6BB-3F1B-909535317926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原理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9E56E5-B430-FA5F-E48E-702FDE77B620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FAD53E1-FEB2-D17D-7AE9-3CA978F1A159}"/>
              </a:ext>
            </a:extLst>
          </p:cNvPr>
          <p:cNvSpPr txBox="1"/>
          <p:nvPr/>
        </p:nvSpPr>
        <p:spPr>
          <a:xfrm>
            <a:off x="6496454" y="256783"/>
            <a:ext cx="5443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GAN</a:t>
            </a:r>
            <a:r>
              <a:rPr lang="zh-CN" altLang="en-US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能用来做什么？</a:t>
            </a:r>
            <a:endParaRPr lang="en-US" sz="4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" name="图片 3" descr="年轻男人和女人&#10;&#10;描述已自动生成">
            <a:extLst>
              <a:ext uri="{FF2B5EF4-FFF2-40B4-BE49-F238E27FC236}">
                <a16:creationId xmlns:a16="http://schemas.microsoft.com/office/drawing/2014/main" id="{0CA8161D-72BA-406B-2BE5-3A2DFAF1B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22" y="4229021"/>
            <a:ext cx="7241241" cy="2427157"/>
          </a:xfrm>
          <a:prstGeom prst="rect">
            <a:avLst/>
          </a:prstGeom>
        </p:spPr>
      </p:pic>
      <p:pic>
        <p:nvPicPr>
          <p:cNvPr id="7" name="图片 6" descr="男人和女人戴着眼镜&#10;&#10;描述已自动生成">
            <a:extLst>
              <a:ext uri="{FF2B5EF4-FFF2-40B4-BE49-F238E27FC236}">
                <a16:creationId xmlns:a16="http://schemas.microsoft.com/office/drawing/2014/main" id="{C188C9E5-1A11-88C1-9B6E-9DB248B09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22" y="1781051"/>
            <a:ext cx="7241240" cy="242715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921FD80-69C8-428E-60D1-AD418931FF47}"/>
              </a:ext>
            </a:extLst>
          </p:cNvPr>
          <p:cNvSpPr txBox="1"/>
          <p:nvPr/>
        </p:nvSpPr>
        <p:spPr>
          <a:xfrm>
            <a:off x="2840240" y="1164724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altLang="zh-CN" dirty="0"/>
              <a:t>Style</a:t>
            </a:r>
            <a:r>
              <a:rPr lang="en-US" altLang="zh-TW" dirty="0"/>
              <a:t> GAN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CC0860-A8C5-4B85-CFC4-9F78E8953E32}"/>
              </a:ext>
            </a:extLst>
          </p:cNvPr>
          <p:cNvSpPr txBox="1"/>
          <p:nvPr/>
        </p:nvSpPr>
        <p:spPr>
          <a:xfrm>
            <a:off x="10307348" y="2812462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55D823-E9B9-1732-685B-B9A0E78A04C4}"/>
              </a:ext>
            </a:extLst>
          </p:cNvPr>
          <p:cNvSpPr txBox="1"/>
          <p:nvPr/>
        </p:nvSpPr>
        <p:spPr>
          <a:xfrm>
            <a:off x="10310455" y="525793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dirty="0"/>
              <a:t>Andrew Ng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9A5C53-BB85-5B93-ECDD-C4397003B82A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71536A7-5D27-23FF-8EFF-1291C8911217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8781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01DCB4D-AA6A-7238-9B84-4540F219EF2F}"/>
              </a:ext>
            </a:extLst>
          </p:cNvPr>
          <p:cNvSpPr txBox="1"/>
          <p:nvPr/>
        </p:nvSpPr>
        <p:spPr>
          <a:xfrm>
            <a:off x="5355865" y="190653"/>
            <a:ext cx="53854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 u="sng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/>
              <a:t>The   GAN “Zoo”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E6C954-72C2-01A6-6DCD-CE886B80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356" y="1198740"/>
            <a:ext cx="8809463" cy="507099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610484-F0E3-3BDE-9969-B6D10BC1469E}"/>
              </a:ext>
            </a:extLst>
          </p:cNvPr>
          <p:cNvGrpSpPr/>
          <p:nvPr/>
        </p:nvGrpSpPr>
        <p:grpSpPr>
          <a:xfrm>
            <a:off x="3243676" y="1198740"/>
            <a:ext cx="9689149" cy="4460520"/>
            <a:chOff x="2242656" y="962745"/>
            <a:chExt cx="9689149" cy="4460520"/>
          </a:xfrm>
        </p:grpSpPr>
        <p:pic>
          <p:nvPicPr>
            <p:cNvPr id="15" name="圖片 1">
              <a:extLst>
                <a:ext uri="{FF2B5EF4-FFF2-40B4-BE49-F238E27FC236}">
                  <a16:creationId xmlns:a16="http://schemas.microsoft.com/office/drawing/2014/main" id="{D1E00E66-681F-C031-1318-A3C1AC94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656" y="962745"/>
              <a:ext cx="9689149" cy="44605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9C1DCDC-206B-2FB2-AAD6-913B2A67ECBB}"/>
                </a:ext>
              </a:extLst>
            </p:cNvPr>
            <p:cNvSpPr/>
            <p:nvPr/>
          </p:nvSpPr>
          <p:spPr>
            <a:xfrm>
              <a:off x="2642840" y="2032893"/>
              <a:ext cx="8409280" cy="20261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C16DB0F-E73F-A16A-DDD1-E6F7A989FCEB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8BF7D3-98F4-0C78-90FE-CFC839E29D41}"/>
              </a:ext>
            </a:extLst>
          </p:cNvPr>
          <p:cNvSpPr/>
          <p:nvPr/>
        </p:nvSpPr>
        <p:spPr>
          <a:xfrm>
            <a:off x="1" y="1515138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77C5D1-43CD-FD4A-466B-247A101B49B8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9689B3-B69E-F890-670A-1803593766F1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95D842-914E-EB13-99CD-384DFD22CCEC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原理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825CB77-FD35-C917-AAD9-FE61D78D3EF2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EB5922C-5205-6CFD-78CF-3381989405E6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17DBEF-73BB-A360-B147-FAD9F846FCB1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110956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9D8B94BF-75D7-1F94-388F-54F9A417D988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F20587D-BE58-B15C-D69F-C2E88E7B8B6F}"/>
              </a:ext>
            </a:extLst>
          </p:cNvPr>
          <p:cNvSpPr/>
          <p:nvPr/>
        </p:nvSpPr>
        <p:spPr>
          <a:xfrm>
            <a:off x="1" y="2891677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AC25E2-99C2-D243-40CC-E1F84C1E641C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30372B-AD2E-A017-4CB1-A4EB4AA1F0A6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EE78EA-3EEF-6B93-0427-9EDD91E9557E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原理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77535D0-DEAA-47DF-D99B-72F87E0CF284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BDDF0B2-23BF-CAE0-9A44-6A4E9ED84363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63D5B85-EC65-02B1-15A1-BE4984420D52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1778E38-BF86-A027-0981-E695762FFF07}"/>
              </a:ext>
            </a:extLst>
          </p:cNvPr>
          <p:cNvSpPr txBox="1"/>
          <p:nvPr/>
        </p:nvSpPr>
        <p:spPr>
          <a:xfrm>
            <a:off x="5348971" y="2891677"/>
            <a:ext cx="4560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什么是</a:t>
            </a:r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GAN</a:t>
            </a:r>
            <a:r>
              <a:rPr lang="zh-CN" altLang="en-US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？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18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9D8B94BF-75D7-1F94-388F-54F9A417D988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F20587D-BE58-B15C-D69F-C2E88E7B8B6F}"/>
              </a:ext>
            </a:extLst>
          </p:cNvPr>
          <p:cNvSpPr/>
          <p:nvPr/>
        </p:nvSpPr>
        <p:spPr>
          <a:xfrm>
            <a:off x="1" y="2891677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AC25E2-99C2-D243-40CC-E1F84C1E641C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30372B-AD2E-A017-4CB1-A4EB4AA1F0A6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EE78EA-3EEF-6B93-0427-9EDD91E9557E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原理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77535D0-DEAA-47DF-D99B-72F87E0CF284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BDDF0B2-23BF-CAE0-9A44-6A4E9ED84363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63D5B85-EC65-02B1-15A1-BE4984420D52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DABE1C-08E8-2C14-2FE1-E11AA9DAE536}"/>
              </a:ext>
            </a:extLst>
          </p:cNvPr>
          <p:cNvSpPr txBox="1"/>
          <p:nvPr/>
        </p:nvSpPr>
        <p:spPr>
          <a:xfrm>
            <a:off x="6801253" y="253590"/>
            <a:ext cx="3750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什么是</a:t>
            </a:r>
            <a:r>
              <a:rPr lang="en-US" altLang="zh-CN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GAN</a:t>
            </a:r>
            <a:r>
              <a:rPr lang="zh-CN" altLang="en-US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？</a:t>
            </a:r>
            <a:endParaRPr lang="en-US" sz="4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7730C7-DFE4-0E62-5BC1-163636C9E090}"/>
              </a:ext>
            </a:extLst>
          </p:cNvPr>
          <p:cNvSpPr txBox="1"/>
          <p:nvPr/>
        </p:nvSpPr>
        <p:spPr>
          <a:xfrm>
            <a:off x="5316071" y="26266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D1F374-D54C-B4FD-2AA3-5D65FEEACA90}"/>
              </a:ext>
            </a:extLst>
          </p:cNvPr>
          <p:cNvSpPr txBox="1"/>
          <p:nvPr/>
        </p:nvSpPr>
        <p:spPr>
          <a:xfrm>
            <a:off x="3231776" y="1806676"/>
            <a:ext cx="6302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sz="2000" dirty="0"/>
              <a:t>生成对抗网络（英语：</a:t>
            </a:r>
            <a:r>
              <a:rPr lang="en-US" altLang="zh-CN" sz="2000" b="1" dirty="0"/>
              <a:t>G</a:t>
            </a:r>
            <a:r>
              <a:rPr lang="en-US" altLang="zh-CN" sz="2000" dirty="0"/>
              <a:t>enerative </a:t>
            </a:r>
            <a:r>
              <a:rPr lang="en-US" altLang="zh-CN" sz="2000" b="1" dirty="0"/>
              <a:t>A</a:t>
            </a:r>
            <a:r>
              <a:rPr lang="en-US" altLang="zh-CN" sz="2000" dirty="0"/>
              <a:t>dversarial </a:t>
            </a:r>
            <a:r>
              <a:rPr lang="en-US" altLang="zh-CN" sz="2000" b="1" dirty="0"/>
              <a:t>N</a:t>
            </a:r>
            <a:r>
              <a:rPr lang="en-US" altLang="zh-CN" sz="2000" dirty="0"/>
              <a:t>etwork</a:t>
            </a:r>
            <a:r>
              <a:rPr lang="zh-CN" altLang="en-US" sz="2000" dirty="0"/>
              <a:t>，简称</a:t>
            </a:r>
            <a:r>
              <a:rPr lang="en-US" altLang="zh-CN" sz="2000" dirty="0"/>
              <a:t>GAN</a:t>
            </a:r>
            <a:r>
              <a:rPr lang="zh-CN" altLang="en-US" sz="2000" dirty="0"/>
              <a:t>）是非监督式学习的一种方法，通过让两个神经网络相互博弈的方式进行学习。</a:t>
            </a:r>
            <a:endParaRPr lang="en-US" sz="2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F8C14D-F727-212D-7711-1532DD47BF59}"/>
              </a:ext>
            </a:extLst>
          </p:cNvPr>
          <p:cNvSpPr txBox="1"/>
          <p:nvPr/>
        </p:nvSpPr>
        <p:spPr>
          <a:xfrm>
            <a:off x="3231776" y="3026769"/>
            <a:ext cx="63021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457200"/>
          </a:lstStyle>
          <a:p>
            <a:r>
              <a:rPr lang="zh-CN" altLang="en-US" sz="2000" dirty="0"/>
              <a:t>生成网络从潜在空间中随机取样作为输入，其输出结果需要尽量模仿训练集中的真实样本。判别网络的输入则为真实样本或生成网络的输出，其目的是将生成网络的输出从真实样本中尽可能分辨出来。而生成网络则要尽可能地欺骗判别网络。两个网络相互对抗、不断调整参数，最终目的是使判别网络无法判断生成网络的输出结果是否真实。</a:t>
            </a:r>
            <a:endParaRPr 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FD5407-E625-B6AA-9C4D-CBBDC25045BD}"/>
              </a:ext>
            </a:extLst>
          </p:cNvPr>
          <p:cNvSpPr txBox="1"/>
          <p:nvPr/>
        </p:nvSpPr>
        <p:spPr>
          <a:xfrm>
            <a:off x="7409151" y="6317622"/>
            <a:ext cx="4782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来源：维基百科</a:t>
            </a:r>
            <a:endParaRPr lang="en-US" altLang="zh-CN" sz="1400" dirty="0"/>
          </a:p>
          <a:p>
            <a:r>
              <a:rPr lang="en-US" altLang="zh-CN" sz="1400" dirty="0"/>
              <a:t>https://en.wikipedia.org/wiki/Generative_adversarial_network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077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2487EAD-4397-9094-025A-163213616F09}"/>
              </a:ext>
            </a:extLst>
          </p:cNvPr>
          <p:cNvSpPr txBox="1"/>
          <p:nvPr/>
        </p:nvSpPr>
        <p:spPr>
          <a:xfrm>
            <a:off x="3487353" y="2258464"/>
            <a:ext cx="715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040069-14A2-554C-984E-007B97251117}"/>
              </a:ext>
            </a:extLst>
          </p:cNvPr>
          <p:cNvSpPr txBox="1"/>
          <p:nvPr/>
        </p:nvSpPr>
        <p:spPr>
          <a:xfrm>
            <a:off x="6883194" y="2258464"/>
            <a:ext cx="71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944FB-CBCF-0A16-4871-C40F9DB57622}"/>
              </a:ext>
            </a:extLst>
          </p:cNvPr>
          <p:cNvSpPr txBox="1"/>
          <p:nvPr/>
        </p:nvSpPr>
        <p:spPr>
          <a:xfrm>
            <a:off x="10275829" y="2258464"/>
            <a:ext cx="755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N</a:t>
            </a:r>
            <a:endParaRPr lang="en-US" sz="5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60B780-91D5-D0E1-BFA6-00EF0ECF7C90}"/>
              </a:ext>
            </a:extLst>
          </p:cNvPr>
          <p:cNvSpPr txBox="1"/>
          <p:nvPr/>
        </p:nvSpPr>
        <p:spPr>
          <a:xfrm>
            <a:off x="2742502" y="3227961"/>
            <a:ext cx="2204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TW" dirty="0"/>
              <a:t>Generative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E8E47A-50B2-F258-0EDB-740B3C5D8905}"/>
              </a:ext>
            </a:extLst>
          </p:cNvPr>
          <p:cNvSpPr txBox="1"/>
          <p:nvPr/>
        </p:nvSpPr>
        <p:spPr>
          <a:xfrm>
            <a:off x="6185536" y="3227961"/>
            <a:ext cx="233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Adversarial</a:t>
            </a:r>
            <a:endParaRPr lang="en-US" sz="2800" b="1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EAA766-FC50-0374-52E9-2FE428039171}"/>
              </a:ext>
            </a:extLst>
          </p:cNvPr>
          <p:cNvSpPr txBox="1"/>
          <p:nvPr/>
        </p:nvSpPr>
        <p:spPr>
          <a:xfrm>
            <a:off x="3137097" y="407589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生成问题</a:t>
            </a:r>
            <a:endParaRPr 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36832F-A8D3-5BCC-9A36-1982093C50D8}"/>
              </a:ext>
            </a:extLst>
          </p:cNvPr>
          <p:cNvSpPr txBox="1"/>
          <p:nvPr/>
        </p:nvSpPr>
        <p:spPr>
          <a:xfrm>
            <a:off x="5652889" y="41418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zh-CN" altLang="en-US" dirty="0"/>
              <a:t>二者互相“对抗”的模型</a:t>
            </a:r>
            <a:endParaRPr 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34EF7D-ECC6-519D-E218-DDFFF50DA038}"/>
              </a:ext>
            </a:extLst>
          </p:cNvPr>
          <p:cNvSpPr txBox="1"/>
          <p:nvPr/>
        </p:nvSpPr>
        <p:spPr>
          <a:xfrm>
            <a:off x="9763029" y="3227961"/>
            <a:ext cx="178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1C6FA07-60CC-C5AE-A797-8DCB345902B0}"/>
              </a:ext>
            </a:extLst>
          </p:cNvPr>
          <p:cNvSpPr txBox="1"/>
          <p:nvPr/>
        </p:nvSpPr>
        <p:spPr>
          <a:xfrm>
            <a:off x="9945610" y="395718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zh-CN" altLang="en-US" dirty="0"/>
              <a:t>神经网络</a:t>
            </a:r>
            <a:endParaRPr lang="en-US" altLang="zh-CN" dirty="0"/>
          </a:p>
          <a:p>
            <a:r>
              <a:rPr lang="zh-CN" altLang="en-US" dirty="0"/>
              <a:t>深度学习</a:t>
            </a:r>
            <a:endParaRPr 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DA5ADD-1C78-3C37-C6DA-7182723196AF}"/>
              </a:ext>
            </a:extLst>
          </p:cNvPr>
          <p:cNvSpPr/>
          <p:nvPr/>
        </p:nvSpPr>
        <p:spPr>
          <a:xfrm>
            <a:off x="1" y="0"/>
            <a:ext cx="23368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59A5368-4271-90EA-6058-3095AED5CDA2}"/>
              </a:ext>
            </a:extLst>
          </p:cNvPr>
          <p:cNvSpPr/>
          <p:nvPr/>
        </p:nvSpPr>
        <p:spPr>
          <a:xfrm>
            <a:off x="1" y="2891677"/>
            <a:ext cx="2336864" cy="10746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C8BA103-6CFD-8949-B40D-8D4F2B45FBF7}"/>
              </a:ext>
            </a:extLst>
          </p:cNvPr>
          <p:cNvSpPr txBox="1"/>
          <p:nvPr/>
        </p:nvSpPr>
        <p:spPr>
          <a:xfrm>
            <a:off x="207760" y="6025235"/>
            <a:ext cx="189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代码实现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2017632-FE43-AE04-8AC9-87EFC6AFE2F0}"/>
              </a:ext>
            </a:extLst>
          </p:cNvPr>
          <p:cNvSpPr txBox="1"/>
          <p:nvPr/>
        </p:nvSpPr>
        <p:spPr>
          <a:xfrm>
            <a:off x="1657" y="256783"/>
            <a:ext cx="236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GAN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AF6460-E171-E163-7388-FF07802CBC44}"/>
              </a:ext>
            </a:extLst>
          </p:cNvPr>
          <p:cNvSpPr txBox="1"/>
          <p:nvPr/>
        </p:nvSpPr>
        <p:spPr>
          <a:xfrm>
            <a:off x="615458" y="4603515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原理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A8A783A-FB77-28DF-756B-46242C5326A7}"/>
              </a:ext>
            </a:extLst>
          </p:cNvPr>
          <p:cNvCxnSpPr>
            <a:cxnSpLocks/>
          </p:cNvCxnSpPr>
          <p:nvPr/>
        </p:nvCxnSpPr>
        <p:spPr>
          <a:xfrm>
            <a:off x="124287" y="1368317"/>
            <a:ext cx="2060113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9920629-891F-26A0-9CF5-E22C172A12E5}"/>
              </a:ext>
            </a:extLst>
          </p:cNvPr>
          <p:cNvSpPr txBox="1"/>
          <p:nvPr/>
        </p:nvSpPr>
        <p:spPr>
          <a:xfrm>
            <a:off x="615458" y="1760073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应用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CD0FC7-0E44-43C0-B026-B5A8A0751C7D}"/>
              </a:ext>
            </a:extLst>
          </p:cNvPr>
          <p:cNvSpPr txBox="1"/>
          <p:nvPr/>
        </p:nvSpPr>
        <p:spPr>
          <a:xfrm>
            <a:off x="615458" y="3181794"/>
            <a:ext cx="107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2000" lvl="0" algn="ctr">
              <a:defRPr sz="320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dirty="0"/>
              <a:t>简介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D705867-0343-47D2-EBCA-32ACA3CD7BD9}"/>
              </a:ext>
            </a:extLst>
          </p:cNvPr>
          <p:cNvSpPr txBox="1"/>
          <p:nvPr/>
        </p:nvSpPr>
        <p:spPr>
          <a:xfrm>
            <a:off x="6801253" y="253590"/>
            <a:ext cx="3750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什么是</a:t>
            </a:r>
            <a:r>
              <a:rPr lang="en-US" altLang="zh-CN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GAN</a:t>
            </a:r>
            <a:r>
              <a:rPr lang="zh-CN" altLang="en-US" sz="4400" b="1" u="sng" dirty="0">
                <a:solidFill>
                  <a:srgbClr val="0E111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？</a:t>
            </a:r>
            <a:endParaRPr lang="en-US" sz="4400" b="1" u="sng" dirty="0">
              <a:solidFill>
                <a:srgbClr val="0E111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97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2976</TotalTime>
  <Words>1000</Words>
  <Application>Microsoft Macintosh PowerPoint</Application>
  <PresentationFormat>Widescreen</PresentationFormat>
  <Paragraphs>379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等线</vt:lpstr>
      <vt:lpstr>新細明體</vt:lpstr>
      <vt:lpstr>Source Han Serif CN</vt:lpstr>
      <vt:lpstr>思源宋体 CN</vt:lpstr>
      <vt:lpstr>思源宋体 CN Heavy</vt:lpstr>
      <vt:lpstr>思源宋体 CN Medium</vt:lpstr>
      <vt:lpstr>思源宋体 CN SemiBold</vt:lpstr>
      <vt:lpstr>Arial</vt:lpstr>
      <vt:lpstr>Calibri</vt:lpstr>
      <vt:lpstr>Calibri Light</vt:lpstr>
      <vt:lpstr>Cambria Math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才郁</dc:creator>
  <cp:lastModifiedBy>才郁 胡</cp:lastModifiedBy>
  <cp:revision>30</cp:revision>
  <dcterms:created xsi:type="dcterms:W3CDTF">2022-04-01T12:00:23Z</dcterms:created>
  <dcterms:modified xsi:type="dcterms:W3CDTF">2022-12-08T10:37:18Z</dcterms:modified>
</cp:coreProperties>
</file>